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63" r:id="rId4"/>
    <p:sldId id="262" r:id="rId5"/>
    <p:sldId id="259" r:id="rId6"/>
    <p:sldId id="260" r:id="rId7"/>
    <p:sldId id="261" r:id="rId8"/>
    <p:sldId id="264" r:id="rId9"/>
    <p:sldId id="265" r:id="rId10"/>
    <p:sldId id="266" r:id="rId11"/>
    <p:sldId id="267" r:id="rId12"/>
    <p:sldId id="279" r:id="rId13"/>
    <p:sldId id="268" r:id="rId14"/>
    <p:sldId id="269" r:id="rId15"/>
    <p:sldId id="270" r:id="rId16"/>
    <p:sldId id="271" r:id="rId17"/>
    <p:sldId id="272" r:id="rId18"/>
    <p:sldId id="282" r:id="rId19"/>
    <p:sldId id="274" r:id="rId20"/>
    <p:sldId id="275" r:id="rId21"/>
    <p:sldId id="276" r:id="rId22"/>
    <p:sldId id="277" r:id="rId23"/>
    <p:sldId id="278"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5E512E-A4CE-492A-AFD9-8E0F04A974D7}" type="datetimeFigureOut">
              <a:rPr lang="en-US" smtClean="0"/>
              <a:pPr/>
              <a:t>5/28/2013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37EE93-FD1C-4CB2-911A-2F4D1F88707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5E512E-A4CE-492A-AFD9-8E0F04A974D7}" type="datetimeFigureOut">
              <a:rPr lang="en-US" smtClean="0"/>
              <a:pPr/>
              <a:t>5/28/2013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7EE93-FD1C-4CB2-911A-2F4D1F88707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mathsisfun.com/numbers/ratio.html"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1.bp.blogspot.com/_fU7LdRkUMVM/TSC1ykTXVgI/AAAAAAAADgM/ps_lcWeG5UE/s1600/killer-whale.jpg" TargetMode="External"/><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28600"/>
            <a:ext cx="6096000" cy="762000"/>
          </a:xfrm>
        </p:spPr>
        <p:txBody>
          <a:bodyPr>
            <a:normAutofit/>
          </a:bodyPr>
          <a:lstStyle/>
          <a:p>
            <a:r>
              <a:rPr lang="en-US" b="1" dirty="0" smtClean="0"/>
              <a:t>Mr. Singh </a:t>
            </a:r>
            <a:endParaRPr lang="en-US" b="1" dirty="0"/>
          </a:p>
        </p:txBody>
      </p:sp>
      <p:pic>
        <p:nvPicPr>
          <p:cNvPr id="1026" name="Picture 2" descr="C:\Documents and Settings\singb001\My Documents\My Pictures\IMG_0019.JPG"/>
          <p:cNvPicPr>
            <a:picLocks noChangeAspect="1" noChangeArrowheads="1"/>
          </p:cNvPicPr>
          <p:nvPr/>
        </p:nvPicPr>
        <p:blipFill>
          <a:blip r:embed="rId2" cstate="print"/>
          <a:srcRect/>
          <a:stretch>
            <a:fillRect/>
          </a:stretch>
        </p:blipFill>
        <p:spPr bwMode="auto">
          <a:xfrm>
            <a:off x="3200400" y="990600"/>
            <a:ext cx="2971800" cy="3962547"/>
          </a:xfrm>
          <a:prstGeom prst="rect">
            <a:avLst/>
          </a:prstGeom>
          <a:noFill/>
        </p:spPr>
      </p:pic>
      <p:sp>
        <p:nvSpPr>
          <p:cNvPr id="5" name="TextBox 4"/>
          <p:cNvSpPr txBox="1"/>
          <p:nvPr/>
        </p:nvSpPr>
        <p:spPr>
          <a:xfrm>
            <a:off x="914400" y="5029200"/>
            <a:ext cx="7772400" cy="1323439"/>
          </a:xfrm>
          <a:prstGeom prst="rect">
            <a:avLst/>
          </a:prstGeom>
          <a:noFill/>
        </p:spPr>
        <p:txBody>
          <a:bodyPr wrap="square" rtlCol="0">
            <a:spAutoFit/>
          </a:bodyPr>
          <a:lstStyle/>
          <a:p>
            <a:pPr algn="ctr"/>
            <a:r>
              <a:rPr lang="en-US" sz="4000" b="1" dirty="0" smtClean="0"/>
              <a:t>Think of one interesting thing about yourself.</a:t>
            </a:r>
            <a:endParaRPr lang="en-US" sz="4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05800" cy="6019799"/>
          </a:xfrm>
        </p:spPr>
        <p:txBody>
          <a:bodyPr>
            <a:normAutofit/>
          </a:bodyPr>
          <a:lstStyle/>
          <a:p>
            <a:r>
              <a:rPr lang="en-US" b="1" dirty="0"/>
              <a:t>Practice 1</a:t>
            </a:r>
            <a:r>
              <a:rPr lang="en-US" dirty="0"/>
              <a:t>:  A can of soda cost 75 cents</a:t>
            </a:r>
            <a:r>
              <a:rPr lang="en-US" dirty="0" smtClean="0"/>
              <a:t>.</a:t>
            </a:r>
            <a:endParaRPr lang="en-US" dirty="0"/>
          </a:p>
          <a:p>
            <a:pPr>
              <a:buNone/>
            </a:pPr>
            <a:r>
              <a:rPr lang="en-US" dirty="0" smtClean="0"/>
              <a:t>________</a:t>
            </a:r>
          </a:p>
          <a:p>
            <a:pPr>
              <a:buNone/>
            </a:pPr>
            <a:endParaRPr lang="en-US" dirty="0"/>
          </a:p>
          <a:p>
            <a:r>
              <a:rPr lang="en-US" b="1" dirty="0"/>
              <a:t>Practice 2:</a:t>
            </a:r>
            <a:r>
              <a:rPr lang="en-US" dirty="0"/>
              <a:t> </a:t>
            </a:r>
            <a:r>
              <a:rPr lang="en-US" dirty="0" smtClean="0"/>
              <a:t> There </a:t>
            </a:r>
            <a:r>
              <a:rPr lang="en-US" dirty="0"/>
              <a:t>are 2 yellow beans for every 5 red beans</a:t>
            </a:r>
            <a:r>
              <a:rPr lang="en-US" dirty="0" smtClean="0"/>
              <a:t>.</a:t>
            </a:r>
            <a:endParaRPr lang="en-US" dirty="0"/>
          </a:p>
          <a:p>
            <a:pPr>
              <a:buNone/>
            </a:pPr>
            <a:r>
              <a:rPr lang="en-US" dirty="0" smtClean="0"/>
              <a:t>_______</a:t>
            </a:r>
          </a:p>
          <a:p>
            <a:pPr>
              <a:buNone/>
            </a:pPr>
            <a:endParaRPr lang="en-US" dirty="0"/>
          </a:p>
          <a:p>
            <a:r>
              <a:rPr lang="en-US" b="1" dirty="0"/>
              <a:t>Practice 3:</a:t>
            </a:r>
            <a:r>
              <a:rPr lang="en-US" dirty="0"/>
              <a:t> Three feet is equal to one yard</a:t>
            </a:r>
            <a:r>
              <a:rPr lang="en-US" dirty="0" smtClean="0"/>
              <a:t>.</a:t>
            </a:r>
          </a:p>
          <a:p>
            <a:pPr>
              <a:buNone/>
            </a:pPr>
            <a:r>
              <a:rPr lang="en-US" dirty="0" smtClean="0"/>
              <a:t>________</a:t>
            </a:r>
            <a:endParaRPr lang="en-US" dirty="0"/>
          </a:p>
          <a:p>
            <a:pPr>
              <a:buNone/>
            </a:pPr>
            <a:endParaRPr lang="en-US" dirty="0"/>
          </a:p>
          <a:p>
            <a:endParaRPr lang="en-US" dirty="0"/>
          </a:p>
        </p:txBody>
      </p:sp>
      <p:sp>
        <p:nvSpPr>
          <p:cNvPr id="4" name="TextBox 3"/>
          <p:cNvSpPr txBox="1"/>
          <p:nvPr/>
        </p:nvSpPr>
        <p:spPr>
          <a:xfrm>
            <a:off x="685800" y="990600"/>
            <a:ext cx="8229600" cy="954107"/>
          </a:xfrm>
          <a:prstGeom prst="rect">
            <a:avLst/>
          </a:prstGeom>
          <a:noFill/>
        </p:spPr>
        <p:txBody>
          <a:bodyPr wrap="square" rtlCol="0">
            <a:spAutoFit/>
          </a:bodyPr>
          <a:lstStyle/>
          <a:p>
            <a:r>
              <a:rPr lang="en-US" sz="2800" b="1" dirty="0" smtClean="0">
                <a:solidFill>
                  <a:srgbClr val="C00000"/>
                </a:solidFill>
              </a:rPr>
              <a:t>1 can	     or   1can : 75 cents   or 75 cents to 1 can</a:t>
            </a:r>
          </a:p>
          <a:p>
            <a:r>
              <a:rPr lang="en-US" sz="2800" b="1" dirty="0" smtClean="0">
                <a:solidFill>
                  <a:srgbClr val="C00000"/>
                </a:solidFill>
              </a:rPr>
              <a:t>$0.75</a:t>
            </a:r>
          </a:p>
        </p:txBody>
      </p:sp>
      <p:sp>
        <p:nvSpPr>
          <p:cNvPr id="5" name="TextBox 4"/>
          <p:cNvSpPr txBox="1"/>
          <p:nvPr/>
        </p:nvSpPr>
        <p:spPr>
          <a:xfrm>
            <a:off x="533400" y="5029200"/>
            <a:ext cx="7848600" cy="954107"/>
          </a:xfrm>
          <a:prstGeom prst="rect">
            <a:avLst/>
          </a:prstGeom>
          <a:noFill/>
        </p:spPr>
        <p:txBody>
          <a:bodyPr wrap="square" rtlCol="0">
            <a:spAutoFit/>
          </a:bodyPr>
          <a:lstStyle/>
          <a:p>
            <a:r>
              <a:rPr lang="en-US" sz="2800" b="1" dirty="0" smtClean="0">
                <a:solidFill>
                  <a:srgbClr val="C00000"/>
                </a:solidFill>
              </a:rPr>
              <a:t>1 yard		   3 feet : 1 yard or 3 feet to 1 yard</a:t>
            </a:r>
          </a:p>
          <a:p>
            <a:r>
              <a:rPr lang="en-US" sz="2800" b="1" dirty="0" smtClean="0">
                <a:solidFill>
                  <a:srgbClr val="C00000"/>
                </a:solidFill>
              </a:rPr>
              <a:t>3 feet</a:t>
            </a:r>
          </a:p>
        </p:txBody>
      </p:sp>
      <p:sp>
        <p:nvSpPr>
          <p:cNvPr id="6" name="TextBox 5"/>
          <p:cNvSpPr txBox="1"/>
          <p:nvPr/>
        </p:nvSpPr>
        <p:spPr>
          <a:xfrm>
            <a:off x="533400" y="3200400"/>
            <a:ext cx="7848600" cy="954107"/>
          </a:xfrm>
          <a:prstGeom prst="rect">
            <a:avLst/>
          </a:prstGeom>
          <a:noFill/>
        </p:spPr>
        <p:txBody>
          <a:bodyPr wrap="square" rtlCol="0">
            <a:spAutoFit/>
          </a:bodyPr>
          <a:lstStyle/>
          <a:p>
            <a:r>
              <a:rPr lang="en-US" sz="2800" b="1" dirty="0" smtClean="0">
                <a:solidFill>
                  <a:srgbClr val="C00000"/>
                </a:solidFill>
              </a:rPr>
              <a:t>2 yellow beans   or 2yb : 5rb or 2 yellow to 5 red</a:t>
            </a:r>
          </a:p>
          <a:p>
            <a:r>
              <a:rPr lang="en-US" sz="2800" b="1" dirty="0" smtClean="0">
                <a:solidFill>
                  <a:srgbClr val="C00000"/>
                </a:solidFill>
              </a:rPr>
              <a:t>5 red beans</a:t>
            </a:r>
          </a:p>
        </p:txBody>
      </p:sp>
      <p:pic>
        <p:nvPicPr>
          <p:cNvPr id="7"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524000"/>
          </a:xfrm>
        </p:spPr>
        <p:txBody>
          <a:bodyPr>
            <a:normAutofit fontScale="90000"/>
          </a:bodyPr>
          <a:lstStyle/>
          <a:p>
            <a:r>
              <a:rPr lang="en-US" b="1" u="sng" dirty="0" smtClean="0"/>
              <a:t>Activity 2:</a:t>
            </a:r>
            <a:br>
              <a:rPr lang="en-US" b="1" u="sng" dirty="0" smtClean="0"/>
            </a:br>
            <a:r>
              <a:rPr lang="en-US" b="1" u="sng" dirty="0" smtClean="0"/>
              <a:t>Blowing </a:t>
            </a:r>
            <a:r>
              <a:rPr lang="en-US" b="1" u="sng" dirty="0"/>
              <a:t>bubble Contest </a:t>
            </a:r>
            <a:r>
              <a:rPr lang="en-US" dirty="0"/>
              <a:t/>
            </a:r>
            <a:br>
              <a:rPr lang="en-US" dirty="0"/>
            </a:br>
            <a:endParaRPr lang="en-US" dirty="0"/>
          </a:p>
        </p:txBody>
      </p:sp>
      <p:sp>
        <p:nvSpPr>
          <p:cNvPr id="3" name="Content Placeholder 2"/>
          <p:cNvSpPr>
            <a:spLocks noGrp="1"/>
          </p:cNvSpPr>
          <p:nvPr>
            <p:ph idx="1"/>
          </p:nvPr>
        </p:nvSpPr>
        <p:spPr>
          <a:xfrm>
            <a:off x="457200" y="2133600"/>
            <a:ext cx="8229600" cy="3992563"/>
          </a:xfrm>
        </p:spPr>
        <p:txBody>
          <a:bodyPr/>
          <a:lstStyle/>
          <a:p>
            <a:r>
              <a:rPr lang="en-US" b="1" dirty="0" smtClean="0"/>
              <a:t>Remember to use your “quite voice”.</a:t>
            </a:r>
          </a:p>
          <a:p>
            <a:r>
              <a:rPr lang="en-US" b="1" dirty="0" smtClean="0"/>
              <a:t>Student one – Count the bubbles</a:t>
            </a:r>
          </a:p>
          <a:p>
            <a:r>
              <a:rPr lang="en-US" b="1" dirty="0" smtClean="0"/>
              <a:t>Student two – Blow the bubbles</a:t>
            </a:r>
          </a:p>
          <a:p>
            <a:r>
              <a:rPr lang="en-US" b="1" dirty="0" smtClean="0"/>
              <a:t>Student three – keep track of the time</a:t>
            </a:r>
          </a:p>
          <a:p>
            <a:r>
              <a:rPr lang="en-US" b="1" dirty="0" smtClean="0"/>
              <a:t>Student four- record the data gathered </a:t>
            </a:r>
          </a:p>
          <a:p>
            <a:endParaRPr lang="en-US" dirty="0"/>
          </a:p>
        </p:txBody>
      </p:sp>
      <p:pic>
        <p:nvPicPr>
          <p:cNvPr id="3074" name="Picture 2" descr="C:\Documents and Settings\singb001\Local Settings\Temporary Internet Files\Content.IE5\Z0G8S619\MC900232113[1].wmf"/>
          <p:cNvPicPr>
            <a:picLocks noChangeAspect="1" noChangeArrowheads="1"/>
          </p:cNvPicPr>
          <p:nvPr/>
        </p:nvPicPr>
        <p:blipFill>
          <a:blip r:embed="rId2" cstate="print"/>
          <a:srcRect/>
          <a:stretch>
            <a:fillRect/>
          </a:stretch>
        </p:blipFill>
        <p:spPr bwMode="auto">
          <a:xfrm>
            <a:off x="6705600" y="0"/>
            <a:ext cx="2286000" cy="2896764"/>
          </a:xfrm>
          <a:prstGeom prst="rect">
            <a:avLst/>
          </a:prstGeom>
          <a:noFill/>
        </p:spPr>
      </p:pic>
      <p:pic>
        <p:nvPicPr>
          <p:cNvPr id="5" name="Picture 2" descr="C:\Documents and Settings\singb001\Local Settings\Temporary Internet Files\Content.IE5\BFCD4US3\MC900434910[1].png"/>
          <p:cNvPicPr>
            <a:picLocks noChangeAspect="1" noChangeArrowheads="1"/>
          </p:cNvPicPr>
          <p:nvPr/>
        </p:nvPicPr>
        <p:blipFill>
          <a:blip r:embed="rId3"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linds(horizontal)">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linds(horizont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linds(horizont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linds(horizont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blinds(horizontal)">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229600" cy="4525963"/>
          </a:xfrm>
        </p:spPr>
        <p:txBody>
          <a:bodyPr>
            <a:normAutofit/>
          </a:bodyPr>
          <a:lstStyle/>
          <a:p>
            <a:r>
              <a:rPr lang="en-US" sz="5400" b="1" dirty="0" smtClean="0"/>
              <a:t>What are some other rates you see in real life?</a:t>
            </a:r>
            <a:endParaRPr lang="en-US" sz="5400" b="1" dirty="0"/>
          </a:p>
        </p:txBody>
      </p:sp>
      <p:pic>
        <p:nvPicPr>
          <p:cNvPr id="34819" name="Picture 3" descr="C:\Documents and Settings\singb001\Local Settings\Temporary Internet Files\Content.IE5\7I37D695\MC900438742[1].jpg"/>
          <p:cNvPicPr>
            <a:picLocks noChangeAspect="1" noChangeArrowheads="1"/>
          </p:cNvPicPr>
          <p:nvPr/>
        </p:nvPicPr>
        <p:blipFill>
          <a:blip r:embed="rId2" cstate="print"/>
          <a:srcRect/>
          <a:stretch>
            <a:fillRect/>
          </a:stretch>
        </p:blipFill>
        <p:spPr bwMode="auto">
          <a:xfrm>
            <a:off x="228600" y="2286000"/>
            <a:ext cx="2870200" cy="2152650"/>
          </a:xfrm>
          <a:prstGeom prst="rect">
            <a:avLst/>
          </a:prstGeom>
          <a:noFill/>
        </p:spPr>
      </p:pic>
      <p:pic>
        <p:nvPicPr>
          <p:cNvPr id="34822" name="Picture 6" descr="C:\Documents and Settings\singb001\Local Settings\Temporary Internet Files\Content.IE5\341WEX49\MP910216373[1].png"/>
          <p:cNvPicPr>
            <a:picLocks noChangeAspect="1" noChangeArrowheads="1"/>
          </p:cNvPicPr>
          <p:nvPr/>
        </p:nvPicPr>
        <p:blipFill>
          <a:blip r:embed="rId3" cstate="print"/>
          <a:srcRect/>
          <a:stretch>
            <a:fillRect/>
          </a:stretch>
        </p:blipFill>
        <p:spPr bwMode="auto">
          <a:xfrm>
            <a:off x="2667000" y="3048000"/>
            <a:ext cx="3625158" cy="3158161"/>
          </a:xfrm>
          <a:prstGeom prst="rect">
            <a:avLst/>
          </a:prstGeom>
          <a:noFill/>
        </p:spPr>
      </p:pic>
      <p:pic>
        <p:nvPicPr>
          <p:cNvPr id="34823" name="Picture 7" descr="C:\Documents and Settings\singb001\Local Settings\Temporary Internet Files\Content.IE5\NR4GFKRP\MP900384668[1].jpg"/>
          <p:cNvPicPr>
            <a:picLocks noChangeAspect="1" noChangeArrowheads="1"/>
          </p:cNvPicPr>
          <p:nvPr/>
        </p:nvPicPr>
        <p:blipFill>
          <a:blip r:embed="rId4" cstate="print"/>
          <a:srcRect/>
          <a:stretch>
            <a:fillRect/>
          </a:stretch>
        </p:blipFill>
        <p:spPr bwMode="auto">
          <a:xfrm>
            <a:off x="5943600" y="1981200"/>
            <a:ext cx="2785777" cy="3101975"/>
          </a:xfrm>
          <a:prstGeom prst="rect">
            <a:avLst/>
          </a:prstGeom>
          <a:noFill/>
        </p:spPr>
      </p:pic>
      <p:pic>
        <p:nvPicPr>
          <p:cNvPr id="6" name="Picture 2" descr="C:\Documents and Settings\singb001\Local Settings\Temporary Internet Files\Content.IE5\BFCD4US3\MC900434910[1].png"/>
          <p:cNvPicPr>
            <a:picLocks noChangeAspect="1" noChangeArrowheads="1"/>
          </p:cNvPicPr>
          <p:nvPr/>
        </p:nvPicPr>
        <p:blipFill>
          <a:blip r:embed="rId5"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linds(horizontal)">
                                      <p:cBhvr>
                                        <p:cTn id="7" dur="500"/>
                                        <p:tgtEl>
                                          <p:spTgt spid="3481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4822"/>
                                        </p:tgtEl>
                                        <p:attrNameLst>
                                          <p:attrName>style.visibility</p:attrName>
                                        </p:attrNameLst>
                                      </p:cBhvr>
                                      <p:to>
                                        <p:strVal val="visible"/>
                                      </p:to>
                                    </p:set>
                                    <p:animEffect transition="in" filter="circle(in)">
                                      <p:cBhvr>
                                        <p:cTn id="12" dur="2000"/>
                                        <p:tgtEl>
                                          <p:spTgt spid="34822"/>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34823"/>
                                        </p:tgtEl>
                                        <p:attrNameLst>
                                          <p:attrName>style.visibility</p:attrName>
                                        </p:attrNameLst>
                                      </p:cBhvr>
                                      <p:to>
                                        <p:strVal val="visible"/>
                                      </p:to>
                                    </p:set>
                                    <p:anim calcmode="lin" valueType="num">
                                      <p:cBhvr additive="base">
                                        <p:cTn id="17" dur="5000" fill="hold"/>
                                        <p:tgtEl>
                                          <p:spTgt spid="34823"/>
                                        </p:tgtEl>
                                        <p:attrNameLst>
                                          <p:attrName>ppt_x</p:attrName>
                                        </p:attrNameLst>
                                      </p:cBhvr>
                                      <p:tavLst>
                                        <p:tav tm="0">
                                          <p:val>
                                            <p:strVal val="#ppt_x"/>
                                          </p:val>
                                        </p:tav>
                                        <p:tav tm="100000">
                                          <p:val>
                                            <p:strVal val="#ppt_x"/>
                                          </p:val>
                                        </p:tav>
                                      </p:tavLst>
                                    </p:anim>
                                    <p:anim calcmode="lin" valueType="num">
                                      <p:cBhvr additive="base">
                                        <p:cTn id="18" dur="5000" fill="hold"/>
                                        <p:tgtEl>
                                          <p:spTgt spid="3482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a:bodyPr>
          <a:lstStyle/>
          <a:p>
            <a:r>
              <a:rPr lang="en-US" b="1" dirty="0"/>
              <a:t>Proportion </a:t>
            </a:r>
            <a:r>
              <a:rPr lang="en-US" b="1" dirty="0" smtClean="0"/>
              <a:t> _______________________</a:t>
            </a:r>
            <a:endParaRPr lang="en-US" dirty="0" smtClean="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r>
              <a:rPr lang="en-US" b="1" dirty="0"/>
              <a:t>Cross product </a:t>
            </a:r>
            <a:r>
              <a:rPr lang="en-US" b="1" dirty="0" smtClean="0"/>
              <a:t> 2*3 = 6*1  </a:t>
            </a:r>
            <a:r>
              <a:rPr lang="en-US" b="1" dirty="0" smtClean="0">
                <a:sym typeface="Wingdings" pitchFamily="2" charset="2"/>
              </a:rPr>
              <a:t> 6=6</a:t>
            </a:r>
          </a:p>
          <a:p>
            <a:pPr>
              <a:buNone/>
            </a:pPr>
            <a:r>
              <a:rPr lang="en-US" b="1" dirty="0" smtClean="0">
                <a:sym typeface="Wingdings" pitchFamily="2" charset="2"/>
              </a:rPr>
              <a:t>Cross product of a proportion is </a:t>
            </a:r>
            <a:r>
              <a:rPr lang="en-US" b="1" u="sng" dirty="0" smtClean="0">
                <a:sym typeface="Wingdings" pitchFamily="2" charset="2"/>
              </a:rPr>
              <a:t>always equal.</a:t>
            </a:r>
            <a:endParaRPr lang="en-US" u="sng" dirty="0"/>
          </a:p>
          <a:p>
            <a:pPr>
              <a:buNone/>
            </a:pPr>
            <a:endParaRPr lang="en-US" dirty="0"/>
          </a:p>
        </p:txBody>
      </p:sp>
      <p:sp>
        <p:nvSpPr>
          <p:cNvPr id="4" name="TextBox 3"/>
          <p:cNvSpPr txBox="1"/>
          <p:nvPr/>
        </p:nvSpPr>
        <p:spPr>
          <a:xfrm>
            <a:off x="2819400" y="609600"/>
            <a:ext cx="5867400" cy="1231106"/>
          </a:xfrm>
          <a:prstGeom prst="rect">
            <a:avLst/>
          </a:prstGeom>
          <a:noFill/>
        </p:spPr>
        <p:txBody>
          <a:bodyPr wrap="square" rtlCol="0">
            <a:spAutoFit/>
          </a:bodyPr>
          <a:lstStyle/>
          <a:p>
            <a:r>
              <a:rPr lang="en-US" sz="2800" b="1" dirty="0" smtClean="0">
                <a:solidFill>
                  <a:srgbClr val="C00000"/>
                </a:solidFill>
              </a:rPr>
              <a:t>Show that two </a:t>
            </a:r>
            <a:r>
              <a:rPr lang="en-US" sz="2800" b="1" dirty="0" smtClean="0">
                <a:solidFill>
                  <a:srgbClr val="C00000"/>
                </a:solidFill>
                <a:hlinkClick r:id="rId2" action="ppaction://hlinkfile"/>
              </a:rPr>
              <a:t>ratios</a:t>
            </a:r>
            <a:r>
              <a:rPr lang="en-US" sz="2800" b="1" dirty="0" smtClean="0">
                <a:solidFill>
                  <a:srgbClr val="C00000"/>
                </a:solidFill>
              </a:rPr>
              <a:t> (or fractions) are equal.</a:t>
            </a:r>
          </a:p>
          <a:p>
            <a:endParaRPr lang="en-US" dirty="0"/>
          </a:p>
        </p:txBody>
      </p:sp>
      <p:pic>
        <p:nvPicPr>
          <p:cNvPr id="4098" name="Picture 2"/>
          <p:cNvPicPr>
            <a:picLocks noChangeAspect="1" noChangeArrowheads="1"/>
          </p:cNvPicPr>
          <p:nvPr/>
        </p:nvPicPr>
        <p:blipFill>
          <a:blip r:embed="rId3" cstate="print"/>
          <a:srcRect l="22500" t="44531" r="20625" b="28125"/>
          <a:stretch>
            <a:fillRect/>
          </a:stretch>
        </p:blipFill>
        <p:spPr bwMode="auto">
          <a:xfrm>
            <a:off x="838200" y="1600200"/>
            <a:ext cx="6934200" cy="2667000"/>
          </a:xfrm>
          <a:prstGeom prst="rect">
            <a:avLst/>
          </a:prstGeom>
          <a:noFill/>
          <a:ln w="9525">
            <a:noFill/>
            <a:miter lim="800000"/>
            <a:headEnd/>
            <a:tailEnd/>
          </a:ln>
        </p:spPr>
      </p:pic>
      <p:grpSp>
        <p:nvGrpSpPr>
          <p:cNvPr id="10" name="Group 9"/>
          <p:cNvGrpSpPr/>
          <p:nvPr/>
        </p:nvGrpSpPr>
        <p:grpSpPr>
          <a:xfrm>
            <a:off x="3581400" y="2286000"/>
            <a:ext cx="838200" cy="381000"/>
            <a:chOff x="3581400" y="3048000"/>
            <a:chExt cx="838200" cy="381000"/>
          </a:xfrm>
        </p:grpSpPr>
        <p:cxnSp>
          <p:nvCxnSpPr>
            <p:cNvPr id="7" name="Straight Arrow Connector 6"/>
            <p:cNvCxnSpPr/>
            <p:nvPr/>
          </p:nvCxnSpPr>
          <p:spPr>
            <a:xfrm flipV="1">
              <a:off x="3581400" y="3048000"/>
              <a:ext cx="838200" cy="3810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733800" y="3048000"/>
              <a:ext cx="685800" cy="3810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pic>
        <p:nvPicPr>
          <p:cNvPr id="8" name="Picture 2" descr="C:\Documents and Settings\singb001\Local Settings\Temporary Internet Files\Content.IE5\BFCD4US3\MC900434910[1].png"/>
          <p:cNvPicPr>
            <a:picLocks noChangeAspect="1" noChangeArrowheads="1"/>
          </p:cNvPicPr>
          <p:nvPr/>
        </p:nvPicPr>
        <p:blipFill>
          <a:blip r:embed="rId4"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circle(in)">
                                      <p:cBhvr>
                                        <p:cTn id="12" dur="20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blinds(horizontal)">
                                      <p:cBhvr>
                                        <p:cTn id="22" dur="500"/>
                                        <p:tgtEl>
                                          <p:spTgt spid="3">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2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b="1" dirty="0"/>
              <a:t>Example 4.</a:t>
            </a:r>
            <a:r>
              <a:rPr lang="en-US" dirty="0"/>
              <a:t>  If a turtle travels 5 inches every 10 seconds, how far will it travel in </a:t>
            </a:r>
            <a:r>
              <a:rPr lang="en-US" dirty="0" smtClean="0"/>
              <a:t>50 seconds?</a:t>
            </a:r>
            <a:endParaRPr lang="en-US" dirty="0"/>
          </a:p>
          <a:p>
            <a:endParaRPr lang="en-US" dirty="0"/>
          </a:p>
        </p:txBody>
      </p:sp>
      <p:sp>
        <p:nvSpPr>
          <p:cNvPr id="4" name="TextBox 3"/>
          <p:cNvSpPr txBox="1"/>
          <p:nvPr/>
        </p:nvSpPr>
        <p:spPr>
          <a:xfrm>
            <a:off x="914400" y="1752600"/>
            <a:ext cx="4191000" cy="954107"/>
          </a:xfrm>
          <a:prstGeom prst="rect">
            <a:avLst/>
          </a:prstGeom>
          <a:noFill/>
        </p:spPr>
        <p:txBody>
          <a:bodyPr wrap="square" rtlCol="0">
            <a:spAutoFit/>
          </a:bodyPr>
          <a:lstStyle/>
          <a:p>
            <a:r>
              <a:rPr lang="en-US" sz="2800" b="1" dirty="0" smtClean="0">
                <a:solidFill>
                  <a:srgbClr val="C00000"/>
                </a:solidFill>
              </a:rPr>
              <a:t>5 inches		x inches</a:t>
            </a:r>
          </a:p>
          <a:p>
            <a:r>
              <a:rPr lang="en-US" sz="2800" b="1" dirty="0" smtClean="0">
                <a:solidFill>
                  <a:srgbClr val="C00000"/>
                </a:solidFill>
              </a:rPr>
              <a:t>10 seconds	      50 seconds</a:t>
            </a:r>
            <a:endParaRPr lang="en-US" sz="2800" b="1" dirty="0">
              <a:solidFill>
                <a:srgbClr val="C00000"/>
              </a:solidFill>
            </a:endParaRPr>
          </a:p>
        </p:txBody>
      </p:sp>
      <p:grpSp>
        <p:nvGrpSpPr>
          <p:cNvPr id="11" name="Group 10"/>
          <p:cNvGrpSpPr/>
          <p:nvPr/>
        </p:nvGrpSpPr>
        <p:grpSpPr>
          <a:xfrm>
            <a:off x="685800" y="1905000"/>
            <a:ext cx="4267200" cy="685800"/>
            <a:chOff x="990600" y="3581400"/>
            <a:chExt cx="3124200" cy="523220"/>
          </a:xfrm>
        </p:grpSpPr>
        <p:cxnSp>
          <p:nvCxnSpPr>
            <p:cNvPr id="6" name="Straight Connector 5"/>
            <p:cNvCxnSpPr/>
            <p:nvPr/>
          </p:nvCxnSpPr>
          <p:spPr>
            <a:xfrm>
              <a:off x="990600" y="3846258"/>
              <a:ext cx="1266568" cy="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848232" y="3846258"/>
              <a:ext cx="1266568" cy="0"/>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86000" y="3581400"/>
              <a:ext cx="457200" cy="523220"/>
            </a:xfrm>
            <a:prstGeom prst="rect">
              <a:avLst/>
            </a:prstGeom>
            <a:noFill/>
          </p:spPr>
          <p:txBody>
            <a:bodyPr wrap="square" rtlCol="0">
              <a:spAutoFit/>
            </a:bodyPr>
            <a:lstStyle/>
            <a:p>
              <a:r>
                <a:rPr lang="en-US" sz="2800" b="1" dirty="0" smtClean="0"/>
                <a:t>=</a:t>
              </a:r>
              <a:endParaRPr lang="en-US" sz="2800" b="1" dirty="0"/>
            </a:p>
          </p:txBody>
        </p:sp>
      </p:grpSp>
      <p:sp>
        <p:nvSpPr>
          <p:cNvPr id="12" name="TextBox 11"/>
          <p:cNvSpPr txBox="1"/>
          <p:nvPr/>
        </p:nvSpPr>
        <p:spPr>
          <a:xfrm>
            <a:off x="457200" y="4953000"/>
            <a:ext cx="8077200" cy="523220"/>
          </a:xfrm>
          <a:prstGeom prst="rect">
            <a:avLst/>
          </a:prstGeom>
          <a:noFill/>
        </p:spPr>
        <p:txBody>
          <a:bodyPr wrap="square" rtlCol="0">
            <a:spAutoFit/>
          </a:bodyPr>
          <a:lstStyle/>
          <a:p>
            <a:r>
              <a:rPr lang="en-US" sz="2800" b="1" dirty="0" smtClean="0">
                <a:solidFill>
                  <a:srgbClr val="C00000"/>
                </a:solidFill>
              </a:rPr>
              <a:t>The turtle will travel 25 inches in 50 seconds  </a:t>
            </a:r>
            <a:endParaRPr lang="en-US" sz="2800" b="1" dirty="0">
              <a:solidFill>
                <a:srgbClr val="C00000"/>
              </a:solidFill>
            </a:endParaRPr>
          </a:p>
        </p:txBody>
      </p:sp>
      <p:pic>
        <p:nvPicPr>
          <p:cNvPr id="9"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blinds(horizontal)">
                                      <p:cBhvr>
                                        <p:cTn id="15" dur="500"/>
                                        <p:tgtEl>
                                          <p:spTgt spid="1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linds(horizontal)">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b="1" dirty="0"/>
              <a:t>Example 5</a:t>
            </a:r>
            <a:r>
              <a:rPr lang="en-US" dirty="0"/>
              <a:t>. David read 40 pages of a book in 5 minutes. How many pages will he read in 80 minutes if he reads at a constant rate</a:t>
            </a:r>
            <a:r>
              <a:rPr lang="en-US" dirty="0" smtClean="0"/>
              <a:t>?</a:t>
            </a:r>
          </a:p>
          <a:p>
            <a:endParaRPr lang="en-US" dirty="0"/>
          </a:p>
          <a:p>
            <a:endParaRPr lang="en-US" dirty="0" smtClean="0"/>
          </a:p>
          <a:p>
            <a:r>
              <a:rPr lang="en-US" b="1" dirty="0"/>
              <a:t>Example 6.</a:t>
            </a:r>
            <a:r>
              <a:rPr lang="en-US" dirty="0"/>
              <a:t> On a map, one inch represents 150 miles. If Las Vegas and Reno are five inches apart on the map, what is the actual distance between them?</a:t>
            </a:r>
          </a:p>
          <a:p>
            <a:endParaRPr lang="en-US" dirty="0"/>
          </a:p>
          <a:p>
            <a:endParaRPr lang="en-US" dirty="0"/>
          </a:p>
        </p:txBody>
      </p:sp>
      <p:pic>
        <p:nvPicPr>
          <p:cNvPr id="4"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r>
              <a:rPr lang="en-US" b="1" dirty="0"/>
              <a:t>Example 7.</a:t>
            </a:r>
            <a:r>
              <a:rPr lang="en-US" dirty="0"/>
              <a:t>  Ricaldo work as a landscaper and earn $13.75 per hour.  How many hours Ricaldo worked if he earned $576 last week</a:t>
            </a:r>
            <a:r>
              <a:rPr lang="en-US" dirty="0" smtClean="0"/>
              <a:t>.</a:t>
            </a:r>
          </a:p>
          <a:p>
            <a:endParaRPr lang="en-US" dirty="0"/>
          </a:p>
          <a:p>
            <a:endParaRPr lang="en-US" dirty="0" smtClean="0"/>
          </a:p>
          <a:p>
            <a:endParaRPr lang="en-US" dirty="0"/>
          </a:p>
          <a:p>
            <a:endParaRPr lang="en-US" dirty="0"/>
          </a:p>
        </p:txBody>
      </p:sp>
      <p:pic>
        <p:nvPicPr>
          <p:cNvPr id="4"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fontScale="40000" lnSpcReduction="20000"/>
          </a:bodyPr>
          <a:lstStyle/>
          <a:p>
            <a:r>
              <a:rPr lang="en-US" sz="5000" b="1" dirty="0"/>
              <a:t>Practice 4.  If there were 7 males for every 12 females at the dance, how many females were there if there were 21 males at the dance?</a:t>
            </a:r>
          </a:p>
          <a:p>
            <a:pPr>
              <a:buNone/>
            </a:pPr>
            <a:endParaRPr lang="en-US" sz="5000" b="1" dirty="0"/>
          </a:p>
          <a:p>
            <a:r>
              <a:rPr lang="en-US" sz="5000" b="1" dirty="0"/>
              <a:t>Ask yourself is there a ratio, a comparison in that problem? What’s being compared?</a:t>
            </a:r>
          </a:p>
          <a:p>
            <a:pPr>
              <a:buNone/>
            </a:pPr>
            <a:endParaRPr lang="en-US" sz="5000" b="1" dirty="0"/>
          </a:p>
          <a:p>
            <a:r>
              <a:rPr lang="en-US" sz="5000" b="1" dirty="0"/>
              <a:t>Practice 5. Bob had 21 problems correct on a math test that had a total of 25 questions, what percent grade did he earn? (In other words, how many questions would we expect him to get correct if there were 100 questions on the test?)</a:t>
            </a:r>
          </a:p>
          <a:p>
            <a:pPr>
              <a:buNone/>
            </a:pPr>
            <a:endParaRPr lang="en-US" sz="5000" b="1" dirty="0"/>
          </a:p>
          <a:p>
            <a:r>
              <a:rPr lang="en-US" sz="5000" b="1" dirty="0"/>
              <a:t>Practice 6. If there should be three calculators for every 4 students in an elementary school, how many calculators should be in a classroom that has 44 students? If a new school is scheduled to open with 600 students, how many calculators should be ordered</a:t>
            </a:r>
            <a:r>
              <a:rPr lang="en-US" sz="5000" b="1" dirty="0" smtClean="0"/>
              <a:t>?</a:t>
            </a:r>
            <a:r>
              <a:rPr lang="en-US" sz="5000" b="1" dirty="0"/>
              <a:t> </a:t>
            </a:r>
            <a:endParaRPr lang="en-US" sz="5000" b="1" dirty="0" smtClean="0"/>
          </a:p>
          <a:p>
            <a:pPr>
              <a:buNone/>
            </a:pPr>
            <a:endParaRPr lang="en-US" sz="5000" b="1" dirty="0"/>
          </a:p>
          <a:p>
            <a:r>
              <a:rPr lang="en-US" sz="5000" b="1" dirty="0"/>
              <a:t>  </a:t>
            </a:r>
            <a:r>
              <a:rPr lang="en-US" sz="5000" b="1" dirty="0" smtClean="0"/>
              <a:t>Practice </a:t>
            </a:r>
            <a:r>
              <a:rPr lang="en-US" sz="5000" b="1" dirty="0"/>
              <a:t>7. If your car can go 350 miles on 20 gallons of gas, at that rate, how much gas would you have to purchase to take a cross-country trip that was 3000 miles long?</a:t>
            </a:r>
          </a:p>
          <a:p>
            <a:endParaRPr lang="en-US" dirty="0"/>
          </a:p>
        </p:txBody>
      </p:sp>
      <p:pic>
        <p:nvPicPr>
          <p:cNvPr id="4"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Blueberry Muffin Recipe </a:t>
            </a:r>
            <a:endParaRPr lang="en-US" dirty="0"/>
          </a:p>
        </p:txBody>
      </p:sp>
      <p:sp>
        <p:nvSpPr>
          <p:cNvPr id="4" name="TextBox 3"/>
          <p:cNvSpPr txBox="1"/>
          <p:nvPr/>
        </p:nvSpPr>
        <p:spPr>
          <a:xfrm>
            <a:off x="457200" y="1676400"/>
            <a:ext cx="8153400" cy="4031873"/>
          </a:xfrm>
          <a:prstGeom prst="rect">
            <a:avLst/>
          </a:prstGeom>
          <a:noFill/>
        </p:spPr>
        <p:txBody>
          <a:bodyPr wrap="square" rtlCol="0">
            <a:spAutoFit/>
          </a:bodyPr>
          <a:lstStyle/>
          <a:p>
            <a:r>
              <a:rPr lang="en-US" sz="2000" b="1" dirty="0" smtClean="0"/>
              <a:t>Prep Time: 15 </a:t>
            </a:r>
            <a:r>
              <a:rPr lang="en-US" sz="2000" b="1" dirty="0" smtClean="0"/>
              <a:t>Minutes		Cook </a:t>
            </a:r>
            <a:r>
              <a:rPr lang="en-US" sz="2000" b="1" dirty="0" smtClean="0"/>
              <a:t>Time: 25 Minutes</a:t>
            </a:r>
          </a:p>
          <a:p>
            <a:r>
              <a:rPr lang="en-US" sz="2000" b="1" dirty="0" smtClean="0"/>
              <a:t>Ready In: 40 </a:t>
            </a:r>
            <a:r>
              <a:rPr lang="en-US" sz="2000" b="1" dirty="0" smtClean="0"/>
              <a:t>Minutes		Servings</a:t>
            </a:r>
            <a:r>
              <a:rPr lang="en-US" sz="2000" b="1" dirty="0" smtClean="0"/>
              <a:t>: 8</a:t>
            </a:r>
          </a:p>
          <a:p>
            <a:r>
              <a:rPr lang="en-US" sz="2000" b="1" dirty="0" smtClean="0"/>
              <a:t> </a:t>
            </a:r>
          </a:p>
          <a:p>
            <a:r>
              <a:rPr lang="en-US" sz="2000" b="1" cap="all" dirty="0" smtClean="0"/>
              <a:t>Ingredients</a:t>
            </a:r>
            <a:r>
              <a:rPr lang="en-US" sz="2000" b="1" cap="all" dirty="0" smtClean="0"/>
              <a:t>:</a:t>
            </a:r>
          </a:p>
          <a:p>
            <a:endParaRPr lang="en-US" sz="2000" b="1" dirty="0" smtClean="0"/>
          </a:p>
          <a:p>
            <a:r>
              <a:rPr lang="en-US" sz="2000" b="1" dirty="0" smtClean="0"/>
              <a:t>1 1/2 cups all-purpose </a:t>
            </a:r>
            <a:r>
              <a:rPr lang="en-US" sz="2000" b="1" dirty="0" smtClean="0"/>
              <a:t>flour	1/3 </a:t>
            </a:r>
            <a:r>
              <a:rPr lang="en-US" sz="2000" b="1" dirty="0" smtClean="0"/>
              <a:t>cup milk</a:t>
            </a:r>
          </a:p>
          <a:p>
            <a:r>
              <a:rPr lang="en-US" sz="2000" b="1" dirty="0" smtClean="0"/>
              <a:t>3/4 cup white </a:t>
            </a:r>
            <a:r>
              <a:rPr lang="en-US" sz="2000" b="1" dirty="0" smtClean="0"/>
              <a:t>sugar		1 </a:t>
            </a:r>
            <a:r>
              <a:rPr lang="en-US" sz="2000" b="1" dirty="0" smtClean="0"/>
              <a:t>cup fresh </a:t>
            </a:r>
            <a:r>
              <a:rPr lang="en-US" sz="2000" b="1" dirty="0" smtClean="0"/>
              <a:t>blueberries</a:t>
            </a:r>
            <a:endParaRPr lang="en-US" sz="2000" b="1" dirty="0" smtClean="0"/>
          </a:p>
          <a:p>
            <a:r>
              <a:rPr lang="en-US" sz="2000" b="1" dirty="0" smtClean="0"/>
              <a:t>1/2 teaspoon </a:t>
            </a:r>
            <a:r>
              <a:rPr lang="en-US" sz="2000" b="1" dirty="0" smtClean="0"/>
              <a:t>salt		1/2 </a:t>
            </a:r>
            <a:r>
              <a:rPr lang="en-US" sz="2000" b="1" dirty="0" smtClean="0"/>
              <a:t>cup white </a:t>
            </a:r>
            <a:r>
              <a:rPr lang="en-US" sz="2000" b="1" dirty="0" smtClean="0"/>
              <a:t>sugar</a:t>
            </a:r>
            <a:endParaRPr lang="en-US" sz="2000" b="1" dirty="0" smtClean="0"/>
          </a:p>
          <a:p>
            <a:r>
              <a:rPr lang="en-US" sz="2000" b="1" dirty="0" smtClean="0"/>
              <a:t>2 teaspoons baking </a:t>
            </a:r>
            <a:r>
              <a:rPr lang="en-US" sz="2000" b="1" dirty="0" smtClean="0"/>
              <a:t>powder	1/3 </a:t>
            </a:r>
            <a:r>
              <a:rPr lang="en-US" sz="2000" b="1" dirty="0" smtClean="0"/>
              <a:t>cup all-purpose </a:t>
            </a:r>
            <a:r>
              <a:rPr lang="en-US" sz="2000" b="1" dirty="0" smtClean="0"/>
              <a:t>flour</a:t>
            </a:r>
            <a:endParaRPr lang="en-US" sz="2000" b="1" dirty="0" smtClean="0"/>
          </a:p>
          <a:p>
            <a:r>
              <a:rPr lang="en-US" sz="2000" b="1" dirty="0" smtClean="0"/>
              <a:t>1/3 cup vegetable </a:t>
            </a:r>
            <a:r>
              <a:rPr lang="en-US" sz="2000" b="1" dirty="0" smtClean="0"/>
              <a:t>oil		1/4 </a:t>
            </a:r>
            <a:r>
              <a:rPr lang="en-US" sz="2000" b="1" dirty="0" smtClean="0"/>
              <a:t>cup butter, </a:t>
            </a:r>
            <a:r>
              <a:rPr lang="en-US" sz="2000" b="1" dirty="0" smtClean="0"/>
              <a:t>cubed</a:t>
            </a:r>
            <a:endParaRPr lang="en-US" sz="2000" b="1" dirty="0" smtClean="0"/>
          </a:p>
          <a:p>
            <a:r>
              <a:rPr lang="en-US" sz="2000" b="1" dirty="0" smtClean="0"/>
              <a:t>1 </a:t>
            </a:r>
            <a:r>
              <a:rPr lang="en-US" sz="2000" b="1" dirty="0" smtClean="0"/>
              <a:t>egg				1 </a:t>
            </a:r>
            <a:r>
              <a:rPr lang="en-US" sz="2000" b="1" dirty="0" smtClean="0"/>
              <a:t>1/2 teaspoons ground cinnamon</a:t>
            </a:r>
          </a:p>
          <a:p>
            <a:endParaRPr lang="en-US" dirty="0" smtClean="0"/>
          </a:p>
          <a:p>
            <a:endParaRPr lang="en-US" dirty="0"/>
          </a:p>
        </p:txBody>
      </p:sp>
      <p:pic>
        <p:nvPicPr>
          <p:cNvPr id="5" name="Picture 4"/>
          <p:cNvPicPr/>
          <p:nvPr/>
        </p:nvPicPr>
        <p:blipFill>
          <a:blip r:embed="rId2" cstate="print"/>
          <a:srcRect/>
          <a:stretch>
            <a:fillRect/>
          </a:stretch>
        </p:blipFill>
        <p:spPr bwMode="auto">
          <a:xfrm>
            <a:off x="6781800" y="1295400"/>
            <a:ext cx="2133600" cy="1752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68562"/>
          </a:xfrm>
        </p:spPr>
        <p:txBody>
          <a:bodyPr>
            <a:normAutofit fontScale="90000"/>
          </a:bodyPr>
          <a:lstStyle/>
          <a:p>
            <a:pPr algn="l"/>
            <a:r>
              <a:rPr lang="en-US" b="1" dirty="0" smtClean="0"/>
              <a:t>-What do you learn about the ratios and proportion?</a:t>
            </a:r>
            <a:br>
              <a:rPr lang="en-US" b="1" dirty="0" smtClean="0"/>
            </a:br>
            <a:r>
              <a:rPr lang="en-US" b="1" dirty="0"/>
              <a:t>-</a:t>
            </a:r>
            <a:r>
              <a:rPr lang="en-US" b="1" dirty="0" smtClean="0"/>
              <a:t>Can ratios and proportion be used to solve everyday problems?</a:t>
            </a:r>
            <a:br>
              <a:rPr lang="en-US" b="1" dirty="0" smtClean="0"/>
            </a:br>
            <a:endParaRPr lang="en-US" b="1" dirty="0"/>
          </a:p>
        </p:txBody>
      </p:sp>
      <p:sp>
        <p:nvSpPr>
          <p:cNvPr id="3" name="Content Placeholder 2"/>
          <p:cNvSpPr>
            <a:spLocks noGrp="1"/>
          </p:cNvSpPr>
          <p:nvPr>
            <p:ph idx="1"/>
          </p:nvPr>
        </p:nvSpPr>
        <p:spPr>
          <a:xfrm>
            <a:off x="990600" y="2895600"/>
            <a:ext cx="7250295" cy="3863019"/>
          </a:xfrm>
        </p:spPr>
        <p:txBody>
          <a:bodyPr/>
          <a:lstStyle/>
          <a:p>
            <a:endParaRPr lang="en-US" dirty="0"/>
          </a:p>
        </p:txBody>
      </p:sp>
      <p:pic>
        <p:nvPicPr>
          <p:cNvPr id="2050" name="Picture 2" descr="C:\Documents and Settings\singb001\Local Settings\Temporary Internet Files\Content.IE5\23YNB006\MC900441902[1].wmf"/>
          <p:cNvPicPr>
            <a:picLocks noChangeAspect="1" noChangeArrowheads="1"/>
          </p:cNvPicPr>
          <p:nvPr/>
        </p:nvPicPr>
        <p:blipFill>
          <a:blip r:embed="rId2" cstate="print"/>
          <a:srcRect/>
          <a:stretch>
            <a:fillRect/>
          </a:stretch>
        </p:blipFill>
        <p:spPr bwMode="auto">
          <a:xfrm>
            <a:off x="946150" y="3276599"/>
            <a:ext cx="2178050" cy="2573646"/>
          </a:xfrm>
          <a:prstGeom prst="rect">
            <a:avLst/>
          </a:prstGeom>
          <a:noFill/>
        </p:spPr>
      </p:pic>
      <p:pic>
        <p:nvPicPr>
          <p:cNvPr id="2051" name="Picture 3" descr="C:\Documents and Settings\singb001\Local Settings\Temporary Internet Files\Content.IE5\BFCD4US3\MC900441930[1].wmf"/>
          <p:cNvPicPr>
            <a:picLocks noChangeAspect="1" noChangeArrowheads="1"/>
          </p:cNvPicPr>
          <p:nvPr/>
        </p:nvPicPr>
        <p:blipFill>
          <a:blip r:embed="rId3" cstate="print"/>
          <a:srcRect/>
          <a:stretch>
            <a:fillRect/>
          </a:stretch>
        </p:blipFill>
        <p:spPr bwMode="auto">
          <a:xfrm>
            <a:off x="4416047" y="2695006"/>
            <a:ext cx="3051553" cy="2943794"/>
          </a:xfrm>
          <a:prstGeom prst="rect">
            <a:avLst/>
          </a:prstGeom>
          <a:noFill/>
        </p:spPr>
      </p:pic>
      <p:pic>
        <p:nvPicPr>
          <p:cNvPr id="6" name="Picture 2" descr="C:\Documents and Settings\singb001\Local Settings\Temporary Internet Files\Content.IE5\BFCD4US3\MC900434910[1].png"/>
          <p:cNvPicPr>
            <a:picLocks noChangeAspect="1" noChangeArrowheads="1"/>
          </p:cNvPicPr>
          <p:nvPr/>
        </p:nvPicPr>
        <p:blipFill>
          <a:blip r:embed="rId4"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391400" cy="1752600"/>
          </a:xfrm>
        </p:spPr>
        <p:txBody>
          <a:bodyPr/>
          <a:lstStyle/>
          <a:p>
            <a:r>
              <a:rPr lang="en-US" b="1" dirty="0" smtClean="0"/>
              <a:t>About the student </a:t>
            </a:r>
            <a:endParaRPr lang="en-US" b="1" dirty="0"/>
          </a:p>
        </p:txBody>
      </p:sp>
      <p:pic>
        <p:nvPicPr>
          <p:cNvPr id="31749" name="Picture 5" descr="C:\Documents and Settings\singb001\Local Settings\Temporary Internet Files\Content.IE5\BFCD4US3\MP900422179[1].jpg"/>
          <p:cNvPicPr>
            <a:picLocks noChangeAspect="1" noChangeArrowheads="1"/>
          </p:cNvPicPr>
          <p:nvPr/>
        </p:nvPicPr>
        <p:blipFill>
          <a:blip r:embed="rId2" cstate="print"/>
          <a:srcRect/>
          <a:stretch>
            <a:fillRect/>
          </a:stretch>
        </p:blipFill>
        <p:spPr bwMode="auto">
          <a:xfrm>
            <a:off x="1981200" y="1828800"/>
            <a:ext cx="4876800" cy="426824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Lion population</a:t>
            </a:r>
            <a:endParaRPr lang="en-US" u="sng" dirty="0"/>
          </a:p>
        </p:txBody>
      </p:sp>
      <p:sp>
        <p:nvSpPr>
          <p:cNvPr id="3" name="Content Placeholder 2"/>
          <p:cNvSpPr>
            <a:spLocks noGrp="1"/>
          </p:cNvSpPr>
          <p:nvPr>
            <p:ph idx="1"/>
          </p:nvPr>
        </p:nvSpPr>
        <p:spPr/>
        <p:txBody>
          <a:bodyPr/>
          <a:lstStyle/>
          <a:p>
            <a:r>
              <a:rPr lang="en-US" b="1" dirty="0" smtClean="0"/>
              <a:t>Kenya's lions could vanish within 10 years</a:t>
            </a:r>
          </a:p>
          <a:p>
            <a:r>
              <a:rPr lang="en-US" b="1" dirty="0" smtClean="0"/>
              <a:t>Kenya has been losing 100 lions a year for the past seven years, leaving the country with just 2000 lions in year 2009.</a:t>
            </a:r>
          </a:p>
          <a:p>
            <a:endParaRPr lang="en-US" dirty="0"/>
          </a:p>
        </p:txBody>
      </p:sp>
      <p:pic>
        <p:nvPicPr>
          <p:cNvPr id="5122" name="Picture 2" descr="The future looks bleak (Image: Design Pics Inc / Rex Features) "/>
          <p:cNvPicPr>
            <a:picLocks noChangeAspect="1" noChangeArrowheads="1"/>
          </p:cNvPicPr>
          <p:nvPr/>
        </p:nvPicPr>
        <p:blipFill>
          <a:blip r:embed="rId2" cstate="print"/>
          <a:srcRect/>
          <a:stretch>
            <a:fillRect/>
          </a:stretch>
        </p:blipFill>
        <p:spPr bwMode="auto">
          <a:xfrm>
            <a:off x="2667000" y="3810000"/>
            <a:ext cx="2857500" cy="2181225"/>
          </a:xfrm>
          <a:prstGeom prst="rect">
            <a:avLst/>
          </a:prstGeom>
          <a:noFill/>
        </p:spPr>
      </p:pic>
      <p:pic>
        <p:nvPicPr>
          <p:cNvPr id="5" name="Picture 2" descr="C:\Documents and Settings\singb001\Local Settings\Temporary Internet Files\Content.IE5\BFCD4US3\MC900434910[1].png"/>
          <p:cNvPicPr>
            <a:picLocks noChangeAspect="1" noChangeArrowheads="1"/>
          </p:cNvPicPr>
          <p:nvPr/>
        </p:nvPicPr>
        <p:blipFill>
          <a:blip r:embed="rId3"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4525963"/>
          </a:xfrm>
        </p:spPr>
        <p:txBody>
          <a:bodyPr/>
          <a:lstStyle/>
          <a:p>
            <a:r>
              <a:rPr lang="en-US" b="1" dirty="0" smtClean="0"/>
              <a:t>Global </a:t>
            </a:r>
            <a:r>
              <a:rPr lang="en-US" b="1" dirty="0" smtClean="0">
                <a:solidFill>
                  <a:srgbClr val="C00000"/>
                </a:solidFill>
              </a:rPr>
              <a:t>Polar bear </a:t>
            </a:r>
            <a:r>
              <a:rPr lang="en-US" b="1" dirty="0" smtClean="0"/>
              <a:t>populating is estimated to be between 20,000 to 25,000.</a:t>
            </a:r>
          </a:p>
          <a:p>
            <a:r>
              <a:rPr lang="en-US" b="1" dirty="0" smtClean="0"/>
              <a:t>Worldwide population estimates are uncertain, but recent consensus suggests an absolute minimum of 50,000 </a:t>
            </a:r>
            <a:r>
              <a:rPr lang="en-US" b="1" dirty="0" smtClean="0">
                <a:solidFill>
                  <a:srgbClr val="C00000"/>
                </a:solidFill>
              </a:rPr>
              <a:t>killer whale</a:t>
            </a:r>
            <a:r>
              <a:rPr lang="en-US" b="1" dirty="0" smtClean="0"/>
              <a:t>.</a:t>
            </a:r>
            <a:endParaRPr lang="en-US" b="1" dirty="0"/>
          </a:p>
        </p:txBody>
      </p:sp>
      <p:pic>
        <p:nvPicPr>
          <p:cNvPr id="32770" name="Picture 2" descr="http://wildaid.org/sites/default/files/RS3173_iStock_000000452073Large-scr.jpg"/>
          <p:cNvPicPr>
            <a:picLocks noChangeAspect="1" noChangeArrowheads="1"/>
          </p:cNvPicPr>
          <p:nvPr/>
        </p:nvPicPr>
        <p:blipFill>
          <a:blip r:embed="rId2" cstate="print"/>
          <a:srcRect/>
          <a:stretch>
            <a:fillRect/>
          </a:stretch>
        </p:blipFill>
        <p:spPr bwMode="auto">
          <a:xfrm>
            <a:off x="381000" y="3200400"/>
            <a:ext cx="4080510" cy="3000375"/>
          </a:xfrm>
          <a:prstGeom prst="rect">
            <a:avLst/>
          </a:prstGeom>
          <a:noFill/>
        </p:spPr>
      </p:pic>
      <p:pic>
        <p:nvPicPr>
          <p:cNvPr id="32772" name="Picture 4" descr="http://1.bp.blogspot.com/_fU7LdRkUMVM/TSC1ykTXVgI/AAAAAAAADgM/ps_lcWeG5UE/s400/killer-whale.jpg">
            <a:hlinkClick r:id="rId3"/>
          </p:cNvPr>
          <p:cNvPicPr>
            <a:picLocks noChangeAspect="1" noChangeArrowheads="1"/>
          </p:cNvPicPr>
          <p:nvPr/>
        </p:nvPicPr>
        <p:blipFill>
          <a:blip r:embed="rId4" cstate="print"/>
          <a:srcRect/>
          <a:stretch>
            <a:fillRect/>
          </a:stretch>
        </p:blipFill>
        <p:spPr bwMode="auto">
          <a:xfrm>
            <a:off x="4800600" y="3124200"/>
            <a:ext cx="3810000" cy="3219451"/>
          </a:xfrm>
          <a:prstGeom prst="rect">
            <a:avLst/>
          </a:prstGeom>
          <a:noFill/>
        </p:spPr>
      </p:pic>
      <p:pic>
        <p:nvPicPr>
          <p:cNvPr id="5" name="Picture 2" descr="C:\Documents and Settings\singb001\Local Settings\Temporary Internet Files\Content.IE5\BFCD4US3\MC900434910[1].png"/>
          <p:cNvPicPr>
            <a:picLocks noChangeAspect="1" noChangeArrowheads="1"/>
          </p:cNvPicPr>
          <p:nvPr/>
        </p:nvPicPr>
        <p:blipFill>
          <a:blip r:embed="rId5"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How would someone measure the bird population?</a:t>
            </a:r>
            <a:endParaRPr lang="en-US" dirty="0">
              <a:solidFill>
                <a:srgbClr val="C00000"/>
              </a:solidFill>
            </a:endParaRPr>
          </a:p>
        </p:txBody>
      </p:sp>
      <p:pic>
        <p:nvPicPr>
          <p:cNvPr id="33796" name="Picture 4" descr="http://2.bp.blogspot.com/-ccV7gLfEyPc/UDn7XW7W4FI/AAAAAAAACTM/noWdkiDwWCk/s1600/HD+Birds+wallpaper+%25288%2529.jpg"/>
          <p:cNvPicPr>
            <a:picLocks noChangeAspect="1" noChangeArrowheads="1"/>
          </p:cNvPicPr>
          <p:nvPr/>
        </p:nvPicPr>
        <p:blipFill>
          <a:blip r:embed="rId2" cstate="print"/>
          <a:srcRect/>
          <a:stretch>
            <a:fillRect/>
          </a:stretch>
        </p:blipFill>
        <p:spPr bwMode="auto">
          <a:xfrm>
            <a:off x="762000" y="1676400"/>
            <a:ext cx="7354143" cy="4895542"/>
          </a:xfrm>
          <a:prstGeom prst="rect">
            <a:avLst/>
          </a:prstGeom>
          <a:noFill/>
        </p:spPr>
      </p:pic>
      <p:pic>
        <p:nvPicPr>
          <p:cNvPr id="4" name="Picture 2" descr="C:\Documents and Settings\singb001\Local Settings\Temporary Internet Files\Content.IE5\BFCD4US3\MC900434910[1].png"/>
          <p:cNvPicPr>
            <a:picLocks noChangeAspect="1" noChangeArrowheads="1"/>
          </p:cNvPicPr>
          <p:nvPr/>
        </p:nvPicPr>
        <p:blipFill>
          <a:blip r:embed="rId3"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Capture and recapture activity</a:t>
            </a:r>
            <a:endParaRPr lang="en-US" dirty="0"/>
          </a:p>
        </p:txBody>
      </p:sp>
      <p:sp>
        <p:nvSpPr>
          <p:cNvPr id="3" name="Content Placeholder 2"/>
          <p:cNvSpPr>
            <a:spLocks noGrp="1"/>
          </p:cNvSpPr>
          <p:nvPr>
            <p:ph idx="1"/>
          </p:nvPr>
        </p:nvSpPr>
        <p:spPr/>
        <p:txBody>
          <a:bodyPr/>
          <a:lstStyle/>
          <a:p>
            <a:pPr>
              <a:buNone/>
            </a:pPr>
            <a:r>
              <a:rPr lang="en-US" b="1" dirty="0" smtClean="0"/>
              <a:t>*Wait for your teacher’s permission before starting the activity</a:t>
            </a:r>
          </a:p>
          <a:p>
            <a:pPr>
              <a:buNone/>
            </a:pPr>
            <a:r>
              <a:rPr lang="en-US" b="1" dirty="0" smtClean="0"/>
              <a:t>*Work quietly in group of four</a:t>
            </a:r>
          </a:p>
          <a:p>
            <a:pPr>
              <a:buNone/>
            </a:pPr>
            <a:r>
              <a:rPr lang="en-US" b="1" dirty="0" smtClean="0"/>
              <a:t>-Student one – read the direction</a:t>
            </a:r>
          </a:p>
          <a:p>
            <a:pPr>
              <a:buNone/>
            </a:pPr>
            <a:r>
              <a:rPr lang="en-US" b="1" dirty="0" smtClean="0"/>
              <a:t>-Student two – bring the material and observe 		        for mistakes</a:t>
            </a:r>
          </a:p>
          <a:p>
            <a:pPr>
              <a:buNone/>
            </a:pPr>
            <a:r>
              <a:rPr lang="en-US" b="1" dirty="0" smtClean="0"/>
              <a:t>-Student three – perform the activity</a:t>
            </a:r>
          </a:p>
          <a:p>
            <a:pPr>
              <a:buNone/>
            </a:pPr>
            <a:r>
              <a:rPr lang="en-US" b="1" dirty="0" smtClean="0"/>
              <a:t>-Student four- record the data gathered </a:t>
            </a:r>
            <a:endParaRPr lang="en-US" b="1" dirty="0"/>
          </a:p>
        </p:txBody>
      </p:sp>
      <p:pic>
        <p:nvPicPr>
          <p:cNvPr id="4"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68562"/>
          </a:xfrm>
        </p:spPr>
        <p:txBody>
          <a:bodyPr>
            <a:normAutofit fontScale="90000"/>
          </a:bodyPr>
          <a:lstStyle/>
          <a:p>
            <a:pPr algn="l"/>
            <a:r>
              <a:rPr lang="en-US" b="1" dirty="0" smtClean="0"/>
              <a:t>-How did this activity helped you enhance your knowledge about ratio and proportion?</a:t>
            </a:r>
            <a:br>
              <a:rPr lang="en-US" b="1" dirty="0" smtClean="0"/>
            </a:br>
            <a:endParaRPr lang="en-US" b="1" dirty="0"/>
          </a:p>
        </p:txBody>
      </p:sp>
      <p:sp>
        <p:nvSpPr>
          <p:cNvPr id="3" name="Content Placeholder 2"/>
          <p:cNvSpPr>
            <a:spLocks noGrp="1"/>
          </p:cNvSpPr>
          <p:nvPr>
            <p:ph idx="1"/>
          </p:nvPr>
        </p:nvSpPr>
        <p:spPr>
          <a:xfrm>
            <a:off x="990600" y="2895600"/>
            <a:ext cx="7250295" cy="3863019"/>
          </a:xfrm>
        </p:spPr>
        <p:txBody>
          <a:bodyPr/>
          <a:lstStyle/>
          <a:p>
            <a:endParaRPr lang="en-US" dirty="0"/>
          </a:p>
        </p:txBody>
      </p:sp>
      <p:pic>
        <p:nvPicPr>
          <p:cNvPr id="2050" name="Picture 2" descr="C:\Documents and Settings\singb001\Local Settings\Temporary Internet Files\Content.IE5\23YNB006\MC900441902[1].wmf"/>
          <p:cNvPicPr>
            <a:picLocks noChangeAspect="1" noChangeArrowheads="1"/>
          </p:cNvPicPr>
          <p:nvPr/>
        </p:nvPicPr>
        <p:blipFill>
          <a:blip r:embed="rId2" cstate="print"/>
          <a:srcRect/>
          <a:stretch>
            <a:fillRect/>
          </a:stretch>
        </p:blipFill>
        <p:spPr bwMode="auto">
          <a:xfrm>
            <a:off x="946150" y="3276599"/>
            <a:ext cx="2178050" cy="2573646"/>
          </a:xfrm>
          <a:prstGeom prst="rect">
            <a:avLst/>
          </a:prstGeom>
          <a:noFill/>
        </p:spPr>
      </p:pic>
      <p:pic>
        <p:nvPicPr>
          <p:cNvPr id="2051" name="Picture 3" descr="C:\Documents and Settings\singb001\Local Settings\Temporary Internet Files\Content.IE5\BFCD4US3\MC900441930[1].wmf"/>
          <p:cNvPicPr>
            <a:picLocks noChangeAspect="1" noChangeArrowheads="1"/>
          </p:cNvPicPr>
          <p:nvPr/>
        </p:nvPicPr>
        <p:blipFill>
          <a:blip r:embed="rId3" cstate="print"/>
          <a:srcRect/>
          <a:stretch>
            <a:fillRect/>
          </a:stretch>
        </p:blipFill>
        <p:spPr bwMode="auto">
          <a:xfrm>
            <a:off x="4416047" y="2695006"/>
            <a:ext cx="3051553" cy="2943794"/>
          </a:xfrm>
          <a:prstGeom prst="rect">
            <a:avLst/>
          </a:prstGeom>
          <a:noFill/>
        </p:spPr>
      </p:pic>
      <p:pic>
        <p:nvPicPr>
          <p:cNvPr id="6" name="Picture 2" descr="C:\Documents and Settings\singb001\Local Settings\Temporary Internet Files\Content.IE5\BFCD4US3\MC900434910[1].png"/>
          <p:cNvPicPr>
            <a:picLocks noChangeAspect="1" noChangeArrowheads="1"/>
          </p:cNvPicPr>
          <p:nvPr/>
        </p:nvPicPr>
        <p:blipFill>
          <a:blip r:embed="rId4"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What I expect from the class</a:t>
            </a:r>
            <a:endParaRPr lang="en-US" b="1" u="sng" dirty="0"/>
          </a:p>
        </p:txBody>
      </p:sp>
      <p:sp>
        <p:nvSpPr>
          <p:cNvPr id="3" name="Content Placeholder 2"/>
          <p:cNvSpPr>
            <a:spLocks noGrp="1"/>
          </p:cNvSpPr>
          <p:nvPr>
            <p:ph idx="1"/>
          </p:nvPr>
        </p:nvSpPr>
        <p:spPr/>
        <p:txBody>
          <a:bodyPr/>
          <a:lstStyle/>
          <a:p>
            <a:r>
              <a:rPr lang="en-US" sz="3600" b="1" dirty="0" smtClean="0"/>
              <a:t>Listen to what your teacher has to say.</a:t>
            </a:r>
          </a:p>
          <a:p>
            <a:r>
              <a:rPr lang="en-US" sz="3600" b="1" dirty="0" smtClean="0"/>
              <a:t>Raise your hand when asking a question.</a:t>
            </a:r>
          </a:p>
          <a:p>
            <a:r>
              <a:rPr lang="en-US" sz="3600" b="1" dirty="0" smtClean="0"/>
              <a:t>When working in a group use </a:t>
            </a:r>
          </a:p>
          <a:p>
            <a:pPr>
              <a:buNone/>
            </a:pPr>
            <a:r>
              <a:rPr lang="en-US" sz="3600" b="1" dirty="0"/>
              <a:t>	</a:t>
            </a:r>
            <a:r>
              <a:rPr lang="en-US" sz="3600" b="1" dirty="0" smtClean="0"/>
              <a:t>the “</a:t>
            </a:r>
            <a:r>
              <a:rPr lang="en-US" sz="3600" b="1" u="sng" dirty="0" smtClean="0"/>
              <a:t>quite voice</a:t>
            </a:r>
            <a:r>
              <a:rPr lang="en-US" sz="3600" b="1" dirty="0" smtClean="0"/>
              <a:t>”.</a:t>
            </a:r>
          </a:p>
          <a:p>
            <a:r>
              <a:rPr lang="en-US" sz="3600" b="1" dirty="0" smtClean="0"/>
              <a:t>Enjoy the activities we will do in class, and help your classmates.</a:t>
            </a:r>
          </a:p>
          <a:p>
            <a:endParaRPr lang="en-US" dirty="0"/>
          </a:p>
        </p:txBody>
      </p:sp>
      <p:pic>
        <p:nvPicPr>
          <p:cNvPr id="1026"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blinds(horizontal)">
                                      <p:cBhvr>
                                        <p:cTn id="3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Agenda for today</a:t>
            </a:r>
            <a:endParaRPr lang="en-US" b="1" u="sng" dirty="0"/>
          </a:p>
        </p:txBody>
      </p:sp>
      <p:sp>
        <p:nvSpPr>
          <p:cNvPr id="3" name="Content Placeholder 2"/>
          <p:cNvSpPr>
            <a:spLocks noGrp="1"/>
          </p:cNvSpPr>
          <p:nvPr>
            <p:ph idx="1"/>
          </p:nvPr>
        </p:nvSpPr>
        <p:spPr/>
        <p:txBody>
          <a:bodyPr>
            <a:normAutofit lnSpcReduction="10000"/>
          </a:bodyPr>
          <a:lstStyle/>
          <a:p>
            <a:r>
              <a:rPr lang="en-US" sz="3600" b="1" dirty="0" smtClean="0"/>
              <a:t>Introduction (5 min)</a:t>
            </a:r>
          </a:p>
          <a:p>
            <a:r>
              <a:rPr lang="en-US" sz="3600" b="1" dirty="0" smtClean="0"/>
              <a:t>Magic with numbers activity (5 min)</a:t>
            </a:r>
          </a:p>
          <a:p>
            <a:r>
              <a:rPr lang="en-US" sz="3600" b="1" dirty="0" smtClean="0"/>
              <a:t>Lesson on ratio  (10 min)</a:t>
            </a:r>
          </a:p>
          <a:p>
            <a:r>
              <a:rPr lang="en-US" sz="3600" b="1" dirty="0" smtClean="0"/>
              <a:t>Bubble Gum activity (5 min)</a:t>
            </a:r>
          </a:p>
          <a:p>
            <a:r>
              <a:rPr lang="en-US" sz="3600" b="1" dirty="0" smtClean="0"/>
              <a:t>Lesson on proportion (10 min)</a:t>
            </a:r>
          </a:p>
          <a:p>
            <a:r>
              <a:rPr lang="en-US" sz="3600" b="1" dirty="0" smtClean="0"/>
              <a:t>Capture recapture Activity (20 min)</a:t>
            </a:r>
          </a:p>
          <a:p>
            <a:r>
              <a:rPr lang="en-US" sz="3600" b="1" dirty="0" smtClean="0"/>
              <a:t>Exit Slip (5 min)</a:t>
            </a:r>
          </a:p>
          <a:p>
            <a:pPr>
              <a:buNone/>
            </a:pPr>
            <a:endParaRPr lang="en-US" dirty="0" smtClean="0"/>
          </a:p>
          <a:p>
            <a:endParaRPr lang="en-US" dirty="0"/>
          </a:p>
        </p:txBody>
      </p:sp>
      <p:pic>
        <p:nvPicPr>
          <p:cNvPr id="4"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linds(horizontal)">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Activity 1: Magic with numbers</a:t>
            </a:r>
            <a:endParaRPr lang="en-US" b="1" u="sng" dirty="0"/>
          </a:p>
        </p:txBody>
      </p:sp>
      <p:sp>
        <p:nvSpPr>
          <p:cNvPr id="3" name="Content Placeholder 2"/>
          <p:cNvSpPr>
            <a:spLocks noGrp="1"/>
          </p:cNvSpPr>
          <p:nvPr>
            <p:ph idx="1"/>
          </p:nvPr>
        </p:nvSpPr>
        <p:spPr/>
        <p:txBody>
          <a:bodyPr>
            <a:normAutofit fontScale="92500" lnSpcReduction="10000"/>
          </a:bodyPr>
          <a:lstStyle/>
          <a:p>
            <a:r>
              <a:rPr lang="en-US" sz="3600" b="1" dirty="0" smtClean="0"/>
              <a:t>Think of a number between 1-20</a:t>
            </a:r>
          </a:p>
          <a:p>
            <a:r>
              <a:rPr lang="en-US" sz="3600" b="1" dirty="0" smtClean="0"/>
              <a:t>Double this number </a:t>
            </a:r>
          </a:p>
          <a:p>
            <a:r>
              <a:rPr lang="en-US" sz="3600" b="1" dirty="0" smtClean="0"/>
              <a:t>Add 1234</a:t>
            </a:r>
          </a:p>
          <a:p>
            <a:r>
              <a:rPr lang="en-US" sz="3600" b="1" dirty="0" smtClean="0"/>
              <a:t>Divide by 2</a:t>
            </a:r>
          </a:p>
          <a:p>
            <a:r>
              <a:rPr lang="en-US" sz="3600" b="1" dirty="0" smtClean="0"/>
              <a:t>Subtract the original number from your answer </a:t>
            </a:r>
          </a:p>
          <a:p>
            <a:r>
              <a:rPr lang="en-US" sz="3600" b="1" dirty="0" smtClean="0"/>
              <a:t>Subtract 93</a:t>
            </a:r>
          </a:p>
          <a:p>
            <a:r>
              <a:rPr lang="en-US" sz="3600" b="1" dirty="0" smtClean="0"/>
              <a:t>The result is _______________</a:t>
            </a:r>
          </a:p>
          <a:p>
            <a:endParaRPr lang="en-US" sz="3600" b="1" dirty="0"/>
          </a:p>
        </p:txBody>
      </p:sp>
      <p:pic>
        <p:nvPicPr>
          <p:cNvPr id="1026" name="Picture 2" descr="C:\Documents and Settings\singb001\Local Settings\Temporary Internet Files\Content.IE5\RV6YLNZ3\MC900423557[1].wmf"/>
          <p:cNvPicPr>
            <a:picLocks noChangeAspect="1" noChangeArrowheads="1"/>
          </p:cNvPicPr>
          <p:nvPr/>
        </p:nvPicPr>
        <p:blipFill>
          <a:blip r:embed="rId2" cstate="print"/>
          <a:srcRect/>
          <a:stretch>
            <a:fillRect/>
          </a:stretch>
        </p:blipFill>
        <p:spPr bwMode="auto">
          <a:xfrm>
            <a:off x="6019800" y="2514600"/>
            <a:ext cx="2714649" cy="4049144"/>
          </a:xfrm>
          <a:prstGeom prst="rect">
            <a:avLst/>
          </a:prstGeom>
          <a:noFill/>
        </p:spPr>
      </p:pic>
      <p:pic>
        <p:nvPicPr>
          <p:cNvPr id="5" name="Picture 2" descr="C:\Documents and Settings\singb001\Local Settings\Temporary Internet Files\Content.IE5\BFCD4US3\MC900434910[1].png"/>
          <p:cNvPicPr>
            <a:picLocks noChangeAspect="1" noChangeArrowheads="1"/>
          </p:cNvPicPr>
          <p:nvPr/>
        </p:nvPicPr>
        <p:blipFill>
          <a:blip r:embed="rId3"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ppt_x"/>
                                          </p:val>
                                        </p:tav>
                                        <p:tav tm="100000">
                                          <p:val>
                                            <p:strVal val="#ppt_x"/>
                                          </p:val>
                                        </p:tav>
                                      </p:tavLst>
                                    </p:anim>
                                    <p:anim calcmode="lin" valueType="num">
                                      <p:cBhvr additive="base">
                                        <p:cTn id="1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xit" presetSubtype="10" fill="hold" nodeType="clickEffect">
                                  <p:stCondLst>
                                    <p:cond delay="0"/>
                                  </p:stCondLst>
                                  <p:childTnLst>
                                    <p:animEffect transition="out" filter="checkerboard(across)">
                                      <p:cBhvr>
                                        <p:cTn id="17" dur="500"/>
                                        <p:tgtEl>
                                          <p:spTgt spid="1026"/>
                                        </p:tgtEl>
                                      </p:cBhvr>
                                    </p:animEffect>
                                    <p:set>
                                      <p:cBhvr>
                                        <p:cTn id="18" dur="1" fill="hold">
                                          <p:stCondLst>
                                            <p:cond delay="499"/>
                                          </p:stCondLst>
                                        </p:cTn>
                                        <p:tgtEl>
                                          <p:spTgt spid="102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blinds(horizontal)">
                                      <p:cBhvr>
                                        <p:cTn id="23" dur="5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box(in)">
                                      <p:cBhvr>
                                        <p:cTn id="28" dur="5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checkerboard(across)">
                                      <p:cBhvr>
                                        <p:cTn id="33" dur="5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additive="base">
                                        <p:cTn id="3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additive="base">
                                        <p:cTn id="4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diamond(in)">
                                      <p:cBhvr>
                                        <p:cTn id="50" dur="2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blinds(horizontal)">
                                      <p:cBhvr>
                                        <p:cTn id="55" dur="500"/>
                                        <p:tgtEl>
                                          <p:spTgt spid="3">
                                            <p:txEl>
                                              <p:pRg st="6" end="6"/>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nodeType="click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blinds(horizontal)">
                                      <p:cBhvr>
                                        <p:cTn id="6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b="1" dirty="0" smtClean="0"/>
              <a:t>What did you learn from the magic with number activity?</a:t>
            </a:r>
            <a:endParaRPr lang="en-US" b="1" dirty="0"/>
          </a:p>
        </p:txBody>
      </p:sp>
      <p:sp>
        <p:nvSpPr>
          <p:cNvPr id="3" name="Content Placeholder 2"/>
          <p:cNvSpPr>
            <a:spLocks noGrp="1"/>
          </p:cNvSpPr>
          <p:nvPr>
            <p:ph idx="1"/>
          </p:nvPr>
        </p:nvSpPr>
        <p:spPr>
          <a:xfrm>
            <a:off x="457200" y="2263144"/>
            <a:ext cx="7250295" cy="3863019"/>
          </a:xfrm>
        </p:spPr>
        <p:txBody>
          <a:bodyPr/>
          <a:lstStyle/>
          <a:p>
            <a:endParaRPr lang="en-US" b="1" dirty="0"/>
          </a:p>
        </p:txBody>
      </p:sp>
      <p:pic>
        <p:nvPicPr>
          <p:cNvPr id="2050" name="Picture 2" descr="C:\Documents and Settings\singb001\Local Settings\Temporary Internet Files\Content.IE5\23YNB006\MC900441902[1].wmf"/>
          <p:cNvPicPr>
            <a:picLocks noChangeAspect="1" noChangeArrowheads="1"/>
          </p:cNvPicPr>
          <p:nvPr/>
        </p:nvPicPr>
        <p:blipFill>
          <a:blip r:embed="rId2" cstate="print"/>
          <a:srcRect/>
          <a:stretch>
            <a:fillRect/>
          </a:stretch>
        </p:blipFill>
        <p:spPr bwMode="auto">
          <a:xfrm>
            <a:off x="946150" y="2667001"/>
            <a:ext cx="1933274" cy="2284412"/>
          </a:xfrm>
          <a:prstGeom prst="rect">
            <a:avLst/>
          </a:prstGeom>
          <a:noFill/>
        </p:spPr>
      </p:pic>
      <p:pic>
        <p:nvPicPr>
          <p:cNvPr id="2051" name="Picture 3" descr="C:\Documents and Settings\singb001\Local Settings\Temporary Internet Files\Content.IE5\BFCD4US3\MC900441930[1].wmf"/>
          <p:cNvPicPr>
            <a:picLocks noChangeAspect="1" noChangeArrowheads="1"/>
          </p:cNvPicPr>
          <p:nvPr/>
        </p:nvPicPr>
        <p:blipFill>
          <a:blip r:embed="rId3" cstate="print"/>
          <a:srcRect/>
          <a:stretch>
            <a:fillRect/>
          </a:stretch>
        </p:blipFill>
        <p:spPr bwMode="auto">
          <a:xfrm>
            <a:off x="5056188" y="2895600"/>
            <a:ext cx="2203474" cy="2125663"/>
          </a:xfrm>
          <a:prstGeom prst="rect">
            <a:avLst/>
          </a:prstGeom>
          <a:noFill/>
        </p:spPr>
      </p:pic>
      <p:pic>
        <p:nvPicPr>
          <p:cNvPr id="6" name="Picture 2" descr="C:\Documents and Settings\singb001\Local Settings\Temporary Internet Files\Content.IE5\BFCD4US3\MC900434910[1].png"/>
          <p:cNvPicPr>
            <a:picLocks noChangeAspect="1" noChangeArrowheads="1"/>
          </p:cNvPicPr>
          <p:nvPr/>
        </p:nvPicPr>
        <p:blipFill>
          <a:blip r:embed="rId4"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Goals for today</a:t>
            </a:r>
            <a:endParaRPr lang="en-US" b="1" u="sng" dirty="0"/>
          </a:p>
        </p:txBody>
      </p:sp>
      <p:sp>
        <p:nvSpPr>
          <p:cNvPr id="3" name="Content Placeholder 2"/>
          <p:cNvSpPr>
            <a:spLocks noGrp="1"/>
          </p:cNvSpPr>
          <p:nvPr>
            <p:ph idx="1"/>
          </p:nvPr>
        </p:nvSpPr>
        <p:spPr/>
        <p:txBody>
          <a:bodyPr>
            <a:normAutofit/>
          </a:bodyPr>
          <a:lstStyle/>
          <a:p>
            <a:r>
              <a:rPr lang="en-US" sz="4000" b="1" dirty="0" smtClean="0"/>
              <a:t>Learn about ratio and rate.</a:t>
            </a:r>
          </a:p>
          <a:p>
            <a:r>
              <a:rPr lang="en-US" sz="4000" b="1" dirty="0" smtClean="0"/>
              <a:t>Learn to setup and solve proportion.</a:t>
            </a:r>
          </a:p>
          <a:p>
            <a:r>
              <a:rPr lang="en-US" sz="4000" b="1" dirty="0" smtClean="0"/>
              <a:t>Use ratios and proportion to solve real life problems.</a:t>
            </a:r>
            <a:endParaRPr lang="en-US" sz="4000" b="1" dirty="0"/>
          </a:p>
        </p:txBody>
      </p:sp>
      <p:pic>
        <p:nvPicPr>
          <p:cNvPr id="4"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is ratio?</a:t>
            </a:r>
            <a:endParaRPr lang="en-US" u="sng" dirty="0"/>
          </a:p>
        </p:txBody>
      </p:sp>
      <p:sp>
        <p:nvSpPr>
          <p:cNvPr id="3" name="Content Placeholder 2"/>
          <p:cNvSpPr>
            <a:spLocks noGrp="1"/>
          </p:cNvSpPr>
          <p:nvPr>
            <p:ph idx="1"/>
          </p:nvPr>
        </p:nvSpPr>
        <p:spPr>
          <a:xfrm>
            <a:off x="457200" y="1295400"/>
            <a:ext cx="8229600" cy="5257800"/>
          </a:xfrm>
        </p:spPr>
        <p:txBody>
          <a:bodyPr>
            <a:normAutofit/>
          </a:bodyPr>
          <a:lstStyle/>
          <a:p>
            <a:r>
              <a:rPr lang="en-US" b="1" dirty="0"/>
              <a:t>1a. A ratio is </a:t>
            </a:r>
            <a:r>
              <a:rPr lang="en-US" b="1" dirty="0" smtClean="0"/>
              <a:t>_____________________________________</a:t>
            </a:r>
            <a:endParaRPr lang="en-US" b="1" dirty="0"/>
          </a:p>
          <a:p>
            <a:r>
              <a:rPr lang="en-US" b="1" dirty="0"/>
              <a:t>There are </a:t>
            </a:r>
            <a:r>
              <a:rPr lang="en-US" b="1" dirty="0" smtClean="0"/>
              <a:t>________________ </a:t>
            </a:r>
            <a:r>
              <a:rPr lang="en-US" b="1" dirty="0"/>
              <a:t>to write a ratio</a:t>
            </a:r>
            <a:r>
              <a:rPr lang="en-US" b="1" dirty="0" smtClean="0"/>
              <a:t>.</a:t>
            </a:r>
          </a:p>
          <a:p>
            <a:endParaRPr lang="en-US" b="1" dirty="0"/>
          </a:p>
          <a:p>
            <a:r>
              <a:rPr lang="en-US" b="1" dirty="0"/>
              <a:t>Example 1.  John could run a mile in 25 minutes </a:t>
            </a:r>
          </a:p>
          <a:p>
            <a:r>
              <a:rPr lang="en-US" b="1" dirty="0"/>
              <a:t>_______________	or	</a:t>
            </a:r>
            <a:r>
              <a:rPr lang="en-US" b="1" dirty="0" smtClean="0"/>
              <a:t>__________</a:t>
            </a:r>
            <a:r>
              <a:rPr lang="en-US" b="1" dirty="0"/>
              <a:t>	</a:t>
            </a:r>
            <a:r>
              <a:rPr lang="en-US" b="1" dirty="0" smtClean="0"/>
              <a:t>or</a:t>
            </a:r>
          </a:p>
          <a:p>
            <a:endParaRPr lang="en-US" b="1" dirty="0" smtClean="0"/>
          </a:p>
          <a:p>
            <a:r>
              <a:rPr lang="en-US" b="1" dirty="0" smtClean="0"/>
              <a:t>______________</a:t>
            </a:r>
            <a:r>
              <a:rPr lang="en-US" b="1" dirty="0"/>
              <a:t>	</a:t>
            </a:r>
          </a:p>
          <a:p>
            <a:pPr>
              <a:buNone/>
            </a:pPr>
            <a:endParaRPr lang="en-US" dirty="0"/>
          </a:p>
        </p:txBody>
      </p:sp>
      <p:sp>
        <p:nvSpPr>
          <p:cNvPr id="4" name="TextBox 3"/>
          <p:cNvSpPr txBox="1"/>
          <p:nvPr/>
        </p:nvSpPr>
        <p:spPr>
          <a:xfrm>
            <a:off x="3352800" y="1295400"/>
            <a:ext cx="4572000" cy="523220"/>
          </a:xfrm>
          <a:prstGeom prst="rect">
            <a:avLst/>
          </a:prstGeom>
          <a:noFill/>
        </p:spPr>
        <p:txBody>
          <a:bodyPr wrap="square" rtlCol="0">
            <a:spAutoFit/>
          </a:bodyPr>
          <a:lstStyle/>
          <a:p>
            <a:r>
              <a:rPr lang="en-US" sz="2800" b="1" i="1" dirty="0" smtClean="0">
                <a:solidFill>
                  <a:srgbClr val="C00000"/>
                </a:solidFill>
                <a:effectLst>
                  <a:outerShdw blurRad="38100" dist="38100" dir="2700000" algn="tl">
                    <a:srgbClr val="000000">
                      <a:alpha val="43137"/>
                    </a:srgbClr>
                  </a:outerShdw>
                </a:effectLst>
              </a:rPr>
              <a:t>Comparison of two numbers  </a:t>
            </a:r>
            <a:endParaRPr lang="en-US" sz="2800" b="1" i="1" dirty="0">
              <a:solidFill>
                <a:srgbClr val="C00000"/>
              </a:solidFill>
              <a:effectLst>
                <a:outerShdw blurRad="38100" dist="38100" dir="2700000" algn="tl">
                  <a:srgbClr val="000000">
                    <a:alpha val="43137"/>
                  </a:srgbClr>
                </a:outerShdw>
              </a:effectLst>
            </a:endParaRPr>
          </a:p>
        </p:txBody>
      </p:sp>
      <p:sp>
        <p:nvSpPr>
          <p:cNvPr id="5" name="TextBox 4"/>
          <p:cNvSpPr txBox="1"/>
          <p:nvPr/>
        </p:nvSpPr>
        <p:spPr>
          <a:xfrm>
            <a:off x="3048000" y="2362200"/>
            <a:ext cx="3048000" cy="523220"/>
          </a:xfrm>
          <a:prstGeom prst="rect">
            <a:avLst/>
          </a:prstGeom>
          <a:noFill/>
        </p:spPr>
        <p:txBody>
          <a:bodyPr wrap="square" rtlCol="0">
            <a:spAutoFit/>
          </a:bodyPr>
          <a:lstStyle/>
          <a:p>
            <a:r>
              <a:rPr lang="en-US" sz="2800" b="1" i="1" dirty="0" smtClean="0">
                <a:solidFill>
                  <a:srgbClr val="C00000"/>
                </a:solidFill>
                <a:effectLst>
                  <a:outerShdw blurRad="38100" dist="38100" dir="2700000" algn="tl">
                    <a:srgbClr val="000000">
                      <a:alpha val="43137"/>
                    </a:srgbClr>
                  </a:outerShdw>
                </a:effectLst>
              </a:rPr>
              <a:t>3 ways</a:t>
            </a:r>
            <a:endParaRPr lang="en-US" sz="2800" b="1" i="1" dirty="0">
              <a:solidFill>
                <a:srgbClr val="C00000"/>
              </a:solidFill>
              <a:effectLst>
                <a:outerShdw blurRad="38100" dist="38100" dir="2700000" algn="tl">
                  <a:srgbClr val="000000">
                    <a:alpha val="43137"/>
                  </a:srgbClr>
                </a:outerShdw>
              </a:effectLst>
            </a:endParaRPr>
          </a:p>
        </p:txBody>
      </p:sp>
      <p:sp>
        <p:nvSpPr>
          <p:cNvPr id="6" name="TextBox 5"/>
          <p:cNvSpPr txBox="1"/>
          <p:nvPr/>
        </p:nvSpPr>
        <p:spPr>
          <a:xfrm>
            <a:off x="1143000" y="4572000"/>
            <a:ext cx="2895600" cy="954107"/>
          </a:xfrm>
          <a:prstGeom prst="rect">
            <a:avLst/>
          </a:prstGeom>
          <a:noFill/>
        </p:spPr>
        <p:txBody>
          <a:bodyPr wrap="square" rtlCol="0">
            <a:spAutoFit/>
          </a:bodyPr>
          <a:lstStyle/>
          <a:p>
            <a:r>
              <a:rPr lang="en-US" sz="2800" b="1" i="1" dirty="0" smtClean="0">
                <a:solidFill>
                  <a:srgbClr val="C00000"/>
                </a:solidFill>
                <a:effectLst>
                  <a:outerShdw blurRad="38100" dist="38100" dir="2700000" algn="tl">
                    <a:srgbClr val="000000">
                      <a:alpha val="43137"/>
                    </a:srgbClr>
                  </a:outerShdw>
                </a:effectLst>
              </a:rPr>
              <a:t>1 mile  </a:t>
            </a:r>
          </a:p>
          <a:p>
            <a:r>
              <a:rPr lang="en-US" sz="2800" b="1" i="1" dirty="0" smtClean="0">
                <a:solidFill>
                  <a:srgbClr val="C00000"/>
                </a:solidFill>
                <a:effectLst>
                  <a:outerShdw blurRad="38100" dist="38100" dir="2700000" algn="tl">
                    <a:srgbClr val="000000">
                      <a:alpha val="43137"/>
                    </a:srgbClr>
                  </a:outerShdw>
                </a:effectLst>
              </a:rPr>
              <a:t>25 minutes</a:t>
            </a:r>
            <a:endParaRPr lang="en-US" sz="2800" b="1" i="1" dirty="0">
              <a:solidFill>
                <a:srgbClr val="C00000"/>
              </a:solidFill>
              <a:effectLst>
                <a:outerShdw blurRad="38100" dist="38100" dir="2700000" algn="tl">
                  <a:srgbClr val="000000">
                    <a:alpha val="43137"/>
                  </a:srgbClr>
                </a:outerShdw>
              </a:effectLst>
            </a:endParaRPr>
          </a:p>
        </p:txBody>
      </p:sp>
      <p:sp>
        <p:nvSpPr>
          <p:cNvPr id="7" name="TextBox 6"/>
          <p:cNvSpPr txBox="1"/>
          <p:nvPr/>
        </p:nvSpPr>
        <p:spPr>
          <a:xfrm>
            <a:off x="4648200" y="4495800"/>
            <a:ext cx="3200400" cy="523220"/>
          </a:xfrm>
          <a:prstGeom prst="rect">
            <a:avLst/>
          </a:prstGeom>
          <a:noFill/>
        </p:spPr>
        <p:txBody>
          <a:bodyPr wrap="square" rtlCol="0">
            <a:spAutoFit/>
          </a:bodyPr>
          <a:lstStyle/>
          <a:p>
            <a:r>
              <a:rPr lang="en-US" sz="2800" b="1" i="1" dirty="0" smtClean="0">
                <a:solidFill>
                  <a:srgbClr val="C00000"/>
                </a:solidFill>
                <a:effectLst>
                  <a:outerShdw blurRad="38100" dist="38100" dir="2700000" algn="tl">
                    <a:srgbClr val="000000">
                      <a:alpha val="43137"/>
                    </a:srgbClr>
                  </a:outerShdw>
                </a:effectLst>
              </a:rPr>
              <a:t>1 mile : 25 minutes</a:t>
            </a:r>
            <a:endParaRPr lang="en-US" sz="2800" b="1" i="1" dirty="0">
              <a:solidFill>
                <a:srgbClr val="C00000"/>
              </a:solidFill>
              <a:effectLst>
                <a:outerShdw blurRad="38100" dist="38100" dir="2700000" algn="tl">
                  <a:srgbClr val="000000">
                    <a:alpha val="43137"/>
                  </a:srgbClr>
                </a:outerShdw>
              </a:effectLst>
            </a:endParaRPr>
          </a:p>
        </p:txBody>
      </p:sp>
      <p:sp>
        <p:nvSpPr>
          <p:cNvPr id="8" name="TextBox 7"/>
          <p:cNvSpPr txBox="1"/>
          <p:nvPr/>
        </p:nvSpPr>
        <p:spPr>
          <a:xfrm>
            <a:off x="990600" y="5715000"/>
            <a:ext cx="5029200" cy="523220"/>
          </a:xfrm>
          <a:prstGeom prst="rect">
            <a:avLst/>
          </a:prstGeom>
          <a:noFill/>
        </p:spPr>
        <p:txBody>
          <a:bodyPr wrap="square" rtlCol="0">
            <a:spAutoFit/>
          </a:bodyPr>
          <a:lstStyle/>
          <a:p>
            <a:r>
              <a:rPr lang="en-US" sz="2800" b="1" i="1" dirty="0" smtClean="0">
                <a:solidFill>
                  <a:srgbClr val="C00000"/>
                </a:solidFill>
                <a:effectLst>
                  <a:outerShdw blurRad="38100" dist="38100" dir="2700000" algn="tl">
                    <a:srgbClr val="000000">
                      <a:alpha val="43137"/>
                    </a:srgbClr>
                  </a:outerShdw>
                </a:effectLst>
              </a:rPr>
              <a:t>1 mile to 25 minutes</a:t>
            </a:r>
            <a:endParaRPr lang="en-US" sz="2800" b="1" i="1" dirty="0">
              <a:solidFill>
                <a:srgbClr val="C00000"/>
              </a:solidFill>
              <a:effectLst>
                <a:outerShdw blurRad="38100" dist="38100" dir="2700000" algn="tl">
                  <a:srgbClr val="000000">
                    <a:alpha val="43137"/>
                  </a:srgbClr>
                </a:outerShdw>
              </a:effectLst>
            </a:endParaRPr>
          </a:p>
        </p:txBody>
      </p:sp>
      <p:pic>
        <p:nvPicPr>
          <p:cNvPr id="9"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ox(in)">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a:bodyPr>
          <a:lstStyle/>
          <a:p>
            <a:r>
              <a:rPr lang="en-US" b="1" dirty="0"/>
              <a:t>Example 2</a:t>
            </a:r>
            <a:r>
              <a:rPr lang="en-US" dirty="0"/>
              <a:t>.  Two pounds of grapes cost $4.45</a:t>
            </a:r>
          </a:p>
          <a:p>
            <a:r>
              <a:rPr lang="en-US" dirty="0"/>
              <a:t> </a:t>
            </a:r>
            <a:r>
              <a:rPr lang="en-US" dirty="0" smtClean="0"/>
              <a:t>_____________</a:t>
            </a:r>
          </a:p>
          <a:p>
            <a:pPr>
              <a:buNone/>
            </a:pPr>
            <a:endParaRPr lang="en-US" dirty="0"/>
          </a:p>
          <a:p>
            <a:r>
              <a:rPr lang="en-US" dirty="0"/>
              <a:t> </a:t>
            </a:r>
          </a:p>
          <a:p>
            <a:r>
              <a:rPr lang="en-US" b="1" dirty="0"/>
              <a:t>Example 3</a:t>
            </a:r>
            <a:r>
              <a:rPr lang="en-US" dirty="0"/>
              <a:t>.  In a math class there are 5 boys and </a:t>
            </a:r>
            <a:r>
              <a:rPr lang="en-US" dirty="0" smtClean="0"/>
              <a:t>6 </a:t>
            </a:r>
            <a:r>
              <a:rPr lang="en-US" dirty="0"/>
              <a:t>girls</a:t>
            </a:r>
            <a:r>
              <a:rPr lang="en-US" dirty="0" smtClean="0"/>
              <a:t>.</a:t>
            </a:r>
          </a:p>
          <a:p>
            <a:r>
              <a:rPr lang="en-US" dirty="0" smtClean="0"/>
              <a:t>_______________________</a:t>
            </a:r>
          </a:p>
          <a:p>
            <a:endParaRPr lang="en-US" dirty="0"/>
          </a:p>
          <a:p>
            <a:endParaRPr lang="en-US" dirty="0"/>
          </a:p>
        </p:txBody>
      </p:sp>
      <p:sp>
        <p:nvSpPr>
          <p:cNvPr id="4" name="TextBox 3"/>
          <p:cNvSpPr txBox="1"/>
          <p:nvPr/>
        </p:nvSpPr>
        <p:spPr>
          <a:xfrm>
            <a:off x="990600" y="914400"/>
            <a:ext cx="2971800" cy="954107"/>
          </a:xfrm>
          <a:prstGeom prst="rect">
            <a:avLst/>
          </a:prstGeom>
          <a:noFill/>
        </p:spPr>
        <p:txBody>
          <a:bodyPr wrap="square" rtlCol="0">
            <a:spAutoFit/>
          </a:bodyPr>
          <a:lstStyle/>
          <a:p>
            <a:r>
              <a:rPr lang="en-US" sz="2800" b="1" dirty="0" smtClean="0">
                <a:solidFill>
                  <a:srgbClr val="C00000"/>
                </a:solidFill>
              </a:rPr>
              <a:t>2 lb	or	$4.45</a:t>
            </a:r>
          </a:p>
          <a:p>
            <a:r>
              <a:rPr lang="en-US" sz="2800" b="1" dirty="0" smtClean="0">
                <a:solidFill>
                  <a:srgbClr val="C00000"/>
                </a:solidFill>
              </a:rPr>
              <a:t>$4.45		2lb</a:t>
            </a:r>
            <a:endParaRPr lang="en-US" sz="2800" b="1" dirty="0">
              <a:solidFill>
                <a:srgbClr val="C00000"/>
              </a:solidFill>
            </a:endParaRPr>
          </a:p>
        </p:txBody>
      </p:sp>
      <p:sp>
        <p:nvSpPr>
          <p:cNvPr id="5" name="TextBox 4"/>
          <p:cNvSpPr txBox="1"/>
          <p:nvPr/>
        </p:nvSpPr>
        <p:spPr>
          <a:xfrm>
            <a:off x="990600" y="2057400"/>
            <a:ext cx="6324600" cy="523220"/>
          </a:xfrm>
          <a:prstGeom prst="rect">
            <a:avLst/>
          </a:prstGeom>
          <a:noFill/>
        </p:spPr>
        <p:txBody>
          <a:bodyPr wrap="square" rtlCol="0">
            <a:spAutoFit/>
          </a:bodyPr>
          <a:lstStyle/>
          <a:p>
            <a:r>
              <a:rPr lang="en-US" sz="2800" b="1" dirty="0" smtClean="0">
                <a:solidFill>
                  <a:srgbClr val="C00000"/>
                </a:solidFill>
              </a:rPr>
              <a:t>2lb : $4.45		or	2lb to $4.45</a:t>
            </a:r>
            <a:endParaRPr lang="en-US" sz="2800" b="1" dirty="0">
              <a:solidFill>
                <a:srgbClr val="C00000"/>
              </a:solidFill>
            </a:endParaRPr>
          </a:p>
        </p:txBody>
      </p:sp>
      <p:sp>
        <p:nvSpPr>
          <p:cNvPr id="6" name="TextBox 5"/>
          <p:cNvSpPr txBox="1"/>
          <p:nvPr/>
        </p:nvSpPr>
        <p:spPr>
          <a:xfrm>
            <a:off x="990600" y="3657600"/>
            <a:ext cx="3886200" cy="954107"/>
          </a:xfrm>
          <a:prstGeom prst="rect">
            <a:avLst/>
          </a:prstGeom>
          <a:noFill/>
        </p:spPr>
        <p:txBody>
          <a:bodyPr wrap="square" rtlCol="0">
            <a:spAutoFit/>
          </a:bodyPr>
          <a:lstStyle/>
          <a:p>
            <a:r>
              <a:rPr lang="en-US" sz="2800" b="1" dirty="0" smtClean="0">
                <a:solidFill>
                  <a:srgbClr val="C00000"/>
                </a:solidFill>
              </a:rPr>
              <a:t>5 boys	or	6 girls</a:t>
            </a:r>
          </a:p>
          <a:p>
            <a:r>
              <a:rPr lang="en-US" sz="2800" b="1" dirty="0" smtClean="0">
                <a:solidFill>
                  <a:srgbClr val="C00000"/>
                </a:solidFill>
              </a:rPr>
              <a:t>6 girls			5 boys</a:t>
            </a:r>
            <a:endParaRPr lang="en-US" sz="2800" b="1" dirty="0">
              <a:solidFill>
                <a:srgbClr val="C00000"/>
              </a:solidFill>
            </a:endParaRPr>
          </a:p>
        </p:txBody>
      </p:sp>
      <p:sp>
        <p:nvSpPr>
          <p:cNvPr id="7" name="TextBox 6"/>
          <p:cNvSpPr txBox="1"/>
          <p:nvPr/>
        </p:nvSpPr>
        <p:spPr>
          <a:xfrm>
            <a:off x="990600" y="5029200"/>
            <a:ext cx="6934200" cy="523220"/>
          </a:xfrm>
          <a:prstGeom prst="rect">
            <a:avLst/>
          </a:prstGeom>
          <a:noFill/>
        </p:spPr>
        <p:txBody>
          <a:bodyPr wrap="square" rtlCol="0">
            <a:spAutoFit/>
          </a:bodyPr>
          <a:lstStyle/>
          <a:p>
            <a:r>
              <a:rPr lang="en-US" sz="2800" b="1" dirty="0" smtClean="0">
                <a:solidFill>
                  <a:srgbClr val="C00000"/>
                </a:solidFill>
              </a:rPr>
              <a:t>5 boys : 6 girls	or 	6 girls to 5 boys</a:t>
            </a:r>
            <a:endParaRPr lang="en-US" sz="2800" b="1" dirty="0">
              <a:solidFill>
                <a:srgbClr val="C00000"/>
              </a:solidFill>
            </a:endParaRPr>
          </a:p>
        </p:txBody>
      </p:sp>
      <p:pic>
        <p:nvPicPr>
          <p:cNvPr id="8" name="Picture 2" descr="C:\Documents and Settings\singb001\Local Settings\Temporary Internet Files\Content.IE5\BFCD4US3\MC900434910[1].png"/>
          <p:cNvPicPr>
            <a:picLocks noChangeAspect="1" noChangeArrowheads="1"/>
          </p:cNvPicPr>
          <p:nvPr/>
        </p:nvPicPr>
        <p:blipFill>
          <a:blip r:embed="rId2" cstate="print"/>
          <a:srcRect/>
          <a:stretch>
            <a:fillRect/>
          </a:stretch>
        </p:blipFill>
        <p:spPr bwMode="auto">
          <a:xfrm>
            <a:off x="7239000" y="5562600"/>
            <a:ext cx="923925" cy="9239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0" fill="hold"/>
                                        <p:tgtEl>
                                          <p:spTgt spid="6"/>
                                        </p:tgtEl>
                                        <p:attrNameLst>
                                          <p:attrName>ppt_x</p:attrName>
                                        </p:attrNameLst>
                                      </p:cBhvr>
                                      <p:tavLst>
                                        <p:tav tm="0">
                                          <p:val>
                                            <p:strVal val="#ppt_x"/>
                                          </p:val>
                                        </p:tav>
                                        <p:tav tm="100000">
                                          <p:val>
                                            <p:strVal val="#ppt_x"/>
                                          </p:val>
                                        </p:tav>
                                      </p:tavLst>
                                    </p:anim>
                                    <p:anim calcmode="lin" valueType="num">
                                      <p:cBhvr additive="base">
                                        <p:cTn id="18"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amond(in)">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676</TotalTime>
  <Words>791</Words>
  <Application>Microsoft Office PowerPoint</Application>
  <PresentationFormat>On-screen Show (4:3)</PresentationFormat>
  <Paragraphs>135</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Mr. Singh </vt:lpstr>
      <vt:lpstr>About the student </vt:lpstr>
      <vt:lpstr>What I expect from the class</vt:lpstr>
      <vt:lpstr>Agenda for today</vt:lpstr>
      <vt:lpstr>Activity 1: Magic with numbers</vt:lpstr>
      <vt:lpstr>What did you learn from the magic with number activity?</vt:lpstr>
      <vt:lpstr>Goals for today</vt:lpstr>
      <vt:lpstr>What is ratio?</vt:lpstr>
      <vt:lpstr>Slide 9</vt:lpstr>
      <vt:lpstr>Slide 10</vt:lpstr>
      <vt:lpstr>Activity 2: Blowing bubble Contest  </vt:lpstr>
      <vt:lpstr>Slide 12</vt:lpstr>
      <vt:lpstr>Slide 13</vt:lpstr>
      <vt:lpstr>Slide 14</vt:lpstr>
      <vt:lpstr>Slide 15</vt:lpstr>
      <vt:lpstr>Slide 16</vt:lpstr>
      <vt:lpstr>Slide 17</vt:lpstr>
      <vt:lpstr>Blueberry Muffin Recipe </vt:lpstr>
      <vt:lpstr>-What do you learn about the ratios and proportion? -Can ratios and proportion be used to solve everyday problems? </vt:lpstr>
      <vt:lpstr>Lion population</vt:lpstr>
      <vt:lpstr>Slide 21</vt:lpstr>
      <vt:lpstr>How would someone measure the bird population?</vt:lpstr>
      <vt:lpstr>Capture and recapture activity</vt:lpstr>
      <vt:lpstr>-How did this activity helped you enhance your knowledge about ratio and proportion? </vt:lpstr>
    </vt:vector>
  </TitlesOfParts>
  <Company>MHIS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me</dc:title>
  <dc:creator>MHIS</dc:creator>
  <cp:lastModifiedBy>MHIS</cp:lastModifiedBy>
  <cp:revision>66</cp:revision>
  <dcterms:created xsi:type="dcterms:W3CDTF">2013-05-21T17:17:29Z</dcterms:created>
  <dcterms:modified xsi:type="dcterms:W3CDTF">2013-05-28T15:54:27Z</dcterms:modified>
</cp:coreProperties>
</file>